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notesMasterIdLst>
    <p:notesMasterId r:id="rId26"/>
  </p:notesMasterIdLst>
  <p:handoutMasterIdLst>
    <p:handoutMasterId r:id="rId27"/>
  </p:handoutMasterIdLst>
  <p:sldIdLst>
    <p:sldId id="256" r:id="rId14"/>
    <p:sldId id="285" r:id="rId15"/>
    <p:sldId id="300" r:id="rId16"/>
    <p:sldId id="301" r:id="rId17"/>
    <p:sldId id="302" r:id="rId18"/>
    <p:sldId id="293" r:id="rId19"/>
    <p:sldId id="303" r:id="rId20"/>
    <p:sldId id="304" r:id="rId21"/>
    <p:sldId id="305" r:id="rId22"/>
    <p:sldId id="306" r:id="rId23"/>
    <p:sldId id="307" r:id="rId24"/>
    <p:sldId id="308" r:id="rId25"/>
  </p:sldIdLst>
  <p:sldSz cx="13004800" cy="9753600"/>
  <p:notesSz cx="6789738" cy="9929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38" y="-1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484A5-67AC-4E06-85AD-BACCCB6FD258}" type="datetimeFigureOut">
              <a:rPr lang="mk-MK" smtClean="0"/>
              <a:t>28.09.2015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2220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600"/>
            <a:ext cx="2942220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D7906-CD37-4FB6-A209-1268B93CC59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72949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134072-44EC-3C41-8CC4-DF9A1D9244C4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7E40FC-BB54-1941-8642-B515B19AC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3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7E40FC-BB54-1941-8642-B515B19AC3E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4AA2-A04A-0448-915B-942BF0E49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56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6F1B9-6C55-7E47-8D7B-F8C0B9817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99936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9012-2079-7544-BDB9-C617143DF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359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C5783-6EE1-7541-8224-76A7E6547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548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AFFA-C651-C747-AA78-B5199A5C9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96173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089F-82CA-5543-833F-396F40148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3144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77A7-2845-E740-BF2B-4FB35FAD7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63827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867C4-2B00-CB4A-A31A-E74F1FC8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710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F2F1-2662-8E40-858B-06FC393F4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429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C6241-CA8B-0645-8936-8B7A4CB5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480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537EF-7922-5E42-B18B-BD7E8D194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327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4CCF-2A5E-0841-8CBF-45CAA4E2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810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5905500"/>
            <a:ext cx="3073400" cy="2603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5905500"/>
            <a:ext cx="9067800" cy="2603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CA069-C627-A040-84E6-19E449956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71596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44475-CB8F-944F-BB8C-3D890C09E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97585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9FE4-D3D4-DA4D-BE83-F21CBD89A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67535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3C227-9794-9746-8904-398DF023F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53054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1658-4C1D-3341-8BD2-47C30980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0311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CEEAD-CB8D-A443-A6BC-1271BFED3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40392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7513-544A-174F-92DE-57A8E58CD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46485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6C8B-746B-1043-83EC-154B0B89C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7004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F2C4-F606-394F-8C02-7ABE09D27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203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71BB-4E4A-7943-8C37-24F6F6300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7218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3F533-FEEB-2D4B-BDF1-64D003EA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0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27C0-1222-8943-B31A-0C72BC398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95023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DBEC-73E7-BD4C-8930-E03A0088C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046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0270-836F-C140-8EE9-5CA2243C4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8273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74BC-EEF5-754F-BDCB-FDC101D87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79059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D179B-96E6-A447-B9E6-71A1BB162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912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18E5-0A61-B64B-AF69-25700252F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425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79AB5-6D9F-4A4B-A478-B26FCA59D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52852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AB454-A46E-7747-8E30-D089AC85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8497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68D46-8FFF-6B45-9D2B-1CEEA56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75684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3589A-B0CC-0048-B755-79360D7E0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7263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92F5-B05C-6A4A-BAC6-8A94B2A41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4813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0C63-BDF0-AB46-ACD1-0B9CAE8B4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00100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91006-1854-EC4B-8DF7-3EDE02E5A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54732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3AE9-FABF-D84A-994F-1AD1D647A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44904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9CCC3-2615-4845-903A-881576E74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5869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03373-176A-5E40-9095-399CD34D9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3386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A6BB6-FBF4-2747-89F9-A924B4B3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91994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A00A-12E8-C641-AA36-92406DF09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26061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41F27-CE1E-D34F-AAB1-2417AFF66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7760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FFAC-F2A6-014B-A1F0-7EF5E7CFD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08324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5504-1670-3B47-826A-CB15FA26A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1585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5CD61-9A21-934F-80A0-F11491568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368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DF730-BE9F-5B4C-871B-61420EE86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76864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13F2C-C339-F24D-8BCC-3B6C89499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41757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F8AD9-4C53-914D-B03D-8BA7C24BC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30989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FE6F6-F97F-3544-BECB-D38D93D8C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7533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E8B1-8CC6-1B48-932E-305A0E234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4313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323E-BB17-E243-8489-6814D6D3A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0100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07EA-FEF8-D84E-9878-35AA53037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8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1D9C-A5EB-8B4A-BCF0-B56182958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7468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C51B2-C284-E742-99A1-93AEE74C4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12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A1CB-FB13-534C-9E55-33C5F3FEF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889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A6FAE-5541-634B-AB1A-B645E9FEC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72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3949-14D4-4845-A567-683936B88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558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476D-2DDE-EA4E-B6C9-0F651352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096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D538-D6FF-564F-AFC2-429532216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2121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96FBC-30BC-0D4A-9D57-50FCE5533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2040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D624D-DA71-5F44-862D-6490BD3C3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2282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C61B-FD77-F447-8033-9A02FD6C9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783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98E6D-C86F-9F4B-95A9-388E47CEB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482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7A6B5-8EA7-084C-B0F2-E34B19A5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4288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DBE5-48E5-D142-B2DD-F708834C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2437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8E4C1-C13A-5A4C-836F-C6B7F18C0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580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9283C-3BE0-214B-A4A4-5CCBE6ECE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639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0A30-5FDF-7A41-9722-A3837828F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1197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D3F61-4D3C-BD4A-B468-ECB47C8E2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088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4DD17-FBEF-094D-9130-0E3DB8E2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8858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48A93-4F62-4241-8FD5-4152A2227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467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C2499-B93D-994E-BF81-45E22150F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385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E5F6-7277-2540-B0F6-4B3ABCD6B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4435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15A1B-194C-1F4D-BDBE-9C905EF53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7934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48C0-9788-B04B-BC03-22F55C12A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730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44CC8-5055-424E-9F45-792660B07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9234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25400-1B65-D84F-B923-DFCBEC9D2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676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E672-42C0-3348-A589-079470E34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854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EFB7-23EE-0F44-926B-9A49AFDC1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5474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45785-D87A-DA4F-91E1-3344446E8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7625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261E-9B54-5A40-BBE7-4805BB46F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8204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1F76A-5FB5-D343-A95D-93AD5B397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9076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0C5AF-6076-6D4A-B7EA-153F33556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0027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7A3C-F4F0-D843-A83D-287B8C85E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6506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20D3B-C8B6-0746-8E5D-0B07DD5A9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4618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A093-3BB5-7346-94D6-8D8865C76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4715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6633-3947-8148-A67F-1996EC2D0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911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542-ADD3-B74F-AB3E-60BF799B9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998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7D7F-8513-AC49-81E6-5B66AA942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99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155E2-49B4-C54D-B288-2C80B28CD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1762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93C8-2322-A044-AA30-B521E1971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294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E55D-9011-A346-BAA7-7230B59E1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7590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3FB1-8972-9D4B-8BB5-26A202462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8565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A104-584D-AA45-AF6C-EDA606971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662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F2808-421E-E245-8A14-AFAF5A0A6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0715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C2331-2299-AD41-BF55-50FE90E28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7006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F7151-97F8-B440-8451-83FCEB99E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0114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1079-C5F0-7543-A464-D03ED931F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541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E010-9C71-A543-BDCD-D9A13814A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43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51E4-09FD-E543-A3BB-D80ADD50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25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BCCB-4EC0-BA49-9265-8484ADDC7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96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CF498-03F2-5740-903E-D18FA086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0308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30214-ECB4-AA42-82F0-582090B2B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2738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80E1-9EE5-C641-8595-109212CC2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255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C172A-0833-974F-9370-01FC0AB87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949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68A0D-5FEF-D849-9596-296BAC0E2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4199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1CF5-6929-A44A-84F2-06D6B0DF0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9541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FF5B-E101-854F-9175-65F924850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84174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567E-EFCD-2542-AD1E-7BD14885C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701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F68C-A381-8146-AD01-00F2A75FD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300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8CC7-AE98-F642-BA27-BA2DB3B46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916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F088-F1B5-4245-ACA7-5BA85C79F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0297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B2529-E2F6-9541-BB1C-179820CB0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7146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A2EF-2F36-B643-8172-442383A3E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068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F5717-18F1-9A45-B895-34FE06DE3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602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2491-7C07-BC42-B4B8-741BB4416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6020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CC6ED-AC75-7748-B7CB-C52A3C836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6380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B7E09-5AFD-3F4E-B5B0-C4B129F30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08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E707F-86F0-9044-B7FD-CB6BBEA04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905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7C97-8029-2F42-A5FB-F8A011333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24861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9D04C-EFBA-5148-A53B-FAEA9A5F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084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5F2BF-1014-5B47-93F4-D62B51DAC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791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ECCC-5522-E34E-B5CA-3DB64E6D5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353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3486-14BF-8846-9333-736D77E94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6144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16E3-C5BB-DA4E-BF2D-910F491E4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11035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335A1-DF72-8F45-B745-38FE72763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32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D8A14-5A4A-F14D-AC78-6F700438E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425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7A781-51EE-1048-9E1B-05A064329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5313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E397-493E-C140-8526-1BA8AE958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2301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4668-BB07-5645-8220-09CD35695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4191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78C8-EA1C-904D-B2AC-7D707ED7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8400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5F62-669F-5B47-BFFD-CB2934081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462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51DC6-CD5C-F34A-A604-F7663F3D6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91215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62C7F-98ED-C94D-B9DC-E6A2F50D4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12868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1B89-A33A-C541-9180-118440888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2554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8C8B-51B8-0648-99EB-7171ACC5D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4365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ED14-0184-424E-9850-1FF6FBA5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52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F895D-9ED6-4B48-BE99-D636623B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11054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3F26C-FAED-D643-A8FB-0374871BF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6822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87D3-94B2-EE4C-9E16-A5CD0D63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412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0519-E8C9-324C-912C-7FA938C0F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86764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DDCF3-DB7E-6248-8748-1AD4ED44B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6143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DE360-8BD3-764D-9520-9B74792DF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886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59055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2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031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103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F2BAFCBE-2105-D84E-AB5F-7A3A90E0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marL="742950" indent="-28575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marL="11430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marL="16002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marL="20574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111620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11622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1623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43459C52-4BF8-A945-94F0-C710EDCB0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23908" name="Group 5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23910" name="Line 3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23911" name="Line 4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EFFFE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A167872A-E54C-3740-9233-D9A23C5FB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52759373-1DFB-B64C-BE57-B629012CE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48483" name="Group 4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48485" name="Line 2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48486" name="Line 3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13317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0D1E0EB5-CC67-9545-BF91-33F8E6B1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5A8079EE-3449-9E44-8E2E-8A6F2369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25604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307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81905B39-DCC8-BE4F-92C7-E0B3D9462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37892" name="Group 5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37894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37895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9704325A-F603-4D48-B613-22675AFAD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marL="742950" indent="-28575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marL="11430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marL="16002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marL="20574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0180" name="Group 5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0182" name="Line 3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50183" name="Line 4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EFFFE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D49893C4-2773-D446-896B-A8EAB250A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marL="742950" indent="-28575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marL="1600200" indent="-2286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D4D3A34B-6779-664B-B9F2-279A04BEE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4757" name="Line 2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74758" name="Line 3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BB38BC94-4798-B547-A573-10BDF70F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marL="742950" indent="-28575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marL="11430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marL="16002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marL="20574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7046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87047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5EE481C6-1017-2E4C-8CB6-B77E386BB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99332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9334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99335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922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253750"/>
                </a:solidFill>
                <a:latin typeface="Palatino" charset="0"/>
                <a:ea typeface="ヒラギノ明朝 ProN W3" charset="0"/>
                <a:cs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>
              <a:defRPr/>
            </a:pPr>
            <a:fld id="{146FDDFB-00C8-0E48-B3E4-9C53A8B30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25E4C7F0-5A3B-9D4D-BDD7-7472B8F37CA5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1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1135347" y="2237133"/>
            <a:ext cx="10833100" cy="3200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/>
              <a:t>Анонимизацијата на називите во судските пресуди и можноста за пребарување на домашната судска пракса – ставови на адвокатурата </a:t>
            </a:r>
            <a:endParaRPr lang="en-US" sz="3600" i="1" dirty="0">
              <a:solidFill>
                <a:srgbClr val="000090"/>
              </a:solidFill>
              <a:latin typeface="Didot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5347" y="6403936"/>
            <a:ext cx="10464800" cy="1371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mk-MK" dirty="0" smtClean="0">
                <a:latin typeface="Palatino" charset="0"/>
                <a:ea typeface="ヒラギノ明朝 ProN W3" charset="0"/>
                <a:cs typeface="ヒラギノ明朝 ProN W3" charset="0"/>
              </a:rPr>
              <a:t>Јордан Апостолски,</a:t>
            </a:r>
          </a:p>
          <a:p>
            <a:pPr marL="0" indent="0" eaLnBrk="1" hangingPunct="1">
              <a:defRPr/>
            </a:pPr>
            <a:r>
              <a:rPr lang="mk-MK" dirty="0" smtClean="0">
                <a:latin typeface="Palatino" charset="0"/>
                <a:ea typeface="ヒラギノ明朝 ProN W3" charset="0"/>
                <a:cs typeface="ヒラギノ明朝 ProN W3" charset="0"/>
              </a:rPr>
              <a:t>Главен правен експерт</a:t>
            </a: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marL="0" indent="0" eaLnBrk="1" hangingPunct="1">
              <a:defRPr/>
            </a:pPr>
            <a:r>
              <a:rPr lang="mk-MK" i="1" dirty="0" smtClean="0">
                <a:latin typeface="Palatino" charset="0"/>
                <a:ea typeface="ヒラギノ明朝 ProN W3" charset="0"/>
                <a:cs typeface="ヒラギノ明朝 ProN W3" charset="0"/>
              </a:rPr>
              <a:t>Скопје, 29.09.2015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61799" name="Text Box 6"/>
          <p:cNvSpPr txBox="1">
            <a:spLocks noChangeArrowheads="1"/>
          </p:cNvSpPr>
          <p:nvPr/>
        </p:nvSpPr>
        <p:spPr bwMode="auto">
          <a:xfrm>
            <a:off x="12479064" y="9269288"/>
            <a:ext cx="170136" cy="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C3EB3923-23E2-2947-B51C-2EFD927D8281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1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3017500" cy="2199033"/>
            <a:chOff x="57150" y="38100"/>
            <a:chExt cx="9086850" cy="1562100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57150" y="38100"/>
              <a:ext cx="9086850" cy="1562100"/>
              <a:chOff x="90" y="60"/>
              <a:chExt cx="11760" cy="2295"/>
            </a:xfrm>
          </p:grpSpPr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90" y="60"/>
                <a:ext cx="11760" cy="2124"/>
              </a:xfrm>
              <a:prstGeom prst="rect">
                <a:avLst/>
              </a:prstGeom>
              <a:solidFill>
                <a:srgbClr val="22518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12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0" y="765"/>
                <a:ext cx="1282" cy="8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90" y="2100"/>
                <a:ext cx="11760" cy="255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National Programme Transition Assistance and Institution Building (TAIB) 2010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1732" y="615"/>
                <a:ext cx="8498" cy="1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18" charset="0"/>
                  </a:rPr>
                  <a:t>FURTHER SUPPORT TO INDEPENDENT,</a:t>
                </a:r>
                <a:r>
                  <a:rPr kumimoji="0" lang="en-US" sz="11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18" charset="0"/>
                  </a:rPr>
                  <a:t> ACCOUNTABLE, PROFESSIONAL AND EFFICIENT JUDICIARY AND PROMOTION OF PROBATION SERVICE AND ALTERNATIVE SANCTIONING</a:t>
                </a:r>
                <a:endParaRPr kumimoji="0" lang="mk-MK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18" charset="0"/>
                  </a:rPr>
                  <a:t>EuropeAid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itchFamily="18" charset="0"/>
                  </a:rPr>
                  <a:t>/134876/D/SER/MK</a:t>
                </a: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Narrow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Narrow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10095" y="810"/>
                <a:ext cx="1605" cy="10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pic>
          <p:nvPicPr>
            <p:cNvPr id="10" name="Picture 8" descr="untitled.bm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924800" y="609600"/>
              <a:ext cx="75247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15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10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 fontScale="92500" lnSpcReduction="10000"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r>
              <a:rPr lang="en-GB" sz="2400" dirty="0"/>
              <a:t>(3)  </a:t>
            </a:r>
            <a:r>
              <a:rPr lang="en-GB" sz="2400" dirty="0" err="1"/>
              <a:t>Во</a:t>
            </a:r>
            <a:r>
              <a:rPr lang="en-GB" sz="2400" dirty="0"/>
              <a:t>  </a:t>
            </a:r>
            <a:r>
              <a:rPr lang="en-GB" sz="2400" dirty="0" err="1"/>
              <a:t>случаите</a:t>
            </a:r>
            <a:r>
              <a:rPr lang="en-GB" sz="2400" dirty="0"/>
              <a:t>  </a:t>
            </a:r>
            <a:r>
              <a:rPr lang="en-GB" sz="2400" dirty="0" err="1"/>
              <a:t>кога</a:t>
            </a:r>
            <a:r>
              <a:rPr lang="en-GB" sz="2400" dirty="0"/>
              <a:t>  </a:t>
            </a:r>
            <a:r>
              <a:rPr lang="en-GB" sz="2400" dirty="0" err="1"/>
              <a:t>јавноста</a:t>
            </a:r>
            <a:r>
              <a:rPr lang="en-GB" sz="2400" dirty="0"/>
              <a:t>  е  </a:t>
            </a:r>
            <a:r>
              <a:rPr lang="en-GB" sz="2400" dirty="0" err="1"/>
              <a:t>исклучена</a:t>
            </a:r>
            <a:r>
              <a:rPr lang="en-GB" sz="2400" dirty="0"/>
              <a:t>  </a:t>
            </a:r>
            <a:r>
              <a:rPr lang="en-GB" sz="2400" dirty="0" err="1"/>
              <a:t>согласно</a:t>
            </a:r>
            <a:r>
              <a:rPr lang="en-GB" sz="2400" dirty="0"/>
              <a:t>  </a:t>
            </a:r>
            <a:r>
              <a:rPr lang="en-GB" sz="2400" dirty="0" err="1"/>
              <a:t>со</a:t>
            </a:r>
            <a:r>
              <a:rPr lang="en-GB" sz="2400" dirty="0"/>
              <a:t>  </a:t>
            </a:r>
            <a:r>
              <a:rPr lang="en-GB" sz="2400" dirty="0" err="1"/>
              <a:t>Уставот</a:t>
            </a:r>
            <a:r>
              <a:rPr lang="en-GB" sz="2400" dirty="0"/>
              <a:t>  </a:t>
            </a:r>
            <a:r>
              <a:rPr lang="en-GB" sz="2400" dirty="0" err="1"/>
              <a:t>на</a:t>
            </a:r>
            <a:r>
              <a:rPr lang="en-GB" sz="2400" dirty="0"/>
              <a:t>  </a:t>
            </a:r>
            <a:r>
              <a:rPr lang="en-GB" sz="2400" dirty="0" err="1"/>
              <a:t>Република</a:t>
            </a:r>
            <a:r>
              <a:rPr lang="en-GB" sz="2400" dirty="0"/>
              <a:t> </a:t>
            </a:r>
            <a:r>
              <a:rPr lang="en-GB" sz="2400" dirty="0" err="1"/>
              <a:t>Македонија</a:t>
            </a:r>
            <a:r>
              <a:rPr lang="en-GB" sz="2400" dirty="0"/>
              <a:t>, </a:t>
            </a:r>
            <a:r>
              <a:rPr lang="en-GB" sz="2400" dirty="0" err="1"/>
              <a:t>законот</a:t>
            </a:r>
            <a:r>
              <a:rPr lang="en-GB" sz="2400" dirty="0"/>
              <a:t> и </a:t>
            </a:r>
            <a:r>
              <a:rPr lang="en-GB" sz="2400" dirty="0" err="1"/>
              <a:t>ратификуваните</a:t>
            </a:r>
            <a:r>
              <a:rPr lang="en-GB" sz="2400" dirty="0"/>
              <a:t> </a:t>
            </a:r>
            <a:r>
              <a:rPr lang="en-GB" sz="2400" dirty="0" err="1"/>
              <a:t>меѓународни</a:t>
            </a:r>
            <a:r>
              <a:rPr lang="en-GB" sz="2400" dirty="0"/>
              <a:t> </a:t>
            </a:r>
            <a:r>
              <a:rPr lang="en-GB" sz="2400" dirty="0" err="1"/>
              <a:t>договори</a:t>
            </a:r>
            <a:r>
              <a:rPr lang="en-GB" sz="2400" dirty="0"/>
              <a:t>, </a:t>
            </a:r>
            <a:r>
              <a:rPr lang="en-GB" sz="2400" dirty="0" err="1"/>
              <a:t>судските</a:t>
            </a:r>
            <a:r>
              <a:rPr lang="en-GB" sz="2400" dirty="0"/>
              <a:t> </a:t>
            </a:r>
            <a:r>
              <a:rPr lang="en-GB" sz="2400" dirty="0" err="1"/>
              <a:t>одлуки</a:t>
            </a:r>
            <a:r>
              <a:rPr lang="en-GB" sz="2400" dirty="0"/>
              <a:t> </a:t>
            </a:r>
            <a:r>
              <a:rPr lang="en-GB" sz="2400" dirty="0" err="1"/>
              <a:t>не</a:t>
            </a:r>
            <a:r>
              <a:rPr lang="en-GB" sz="2400" dirty="0"/>
              <a:t> </a:t>
            </a:r>
            <a:r>
              <a:rPr lang="en-GB" sz="2400" dirty="0" err="1"/>
              <a:t>се</a:t>
            </a:r>
            <a:r>
              <a:rPr lang="en-GB" sz="2400" dirty="0"/>
              <a:t> </a:t>
            </a:r>
            <a:r>
              <a:rPr lang="en-GB" sz="2400" dirty="0" err="1"/>
              <a:t>објавуваат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веб</a:t>
            </a:r>
            <a:r>
              <a:rPr lang="en-GB" sz="2400" dirty="0"/>
              <a:t> </a:t>
            </a:r>
            <a:r>
              <a:rPr lang="en-GB" sz="2400" dirty="0" err="1"/>
              <a:t>страницата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судот</a:t>
            </a:r>
            <a:r>
              <a:rPr lang="en-GB" sz="2400" dirty="0"/>
              <a:t>. </a:t>
            </a:r>
            <a:endParaRPr lang="mk-MK" sz="2400" dirty="0"/>
          </a:p>
          <a:p>
            <a:r>
              <a:rPr lang="en-GB" sz="2400" dirty="0"/>
              <a:t>(4) </a:t>
            </a:r>
            <a:r>
              <a:rPr lang="en-GB" sz="2400" dirty="0" err="1"/>
              <a:t>Објавените</a:t>
            </a:r>
            <a:r>
              <a:rPr lang="en-GB" sz="2400" dirty="0"/>
              <a:t> </a:t>
            </a:r>
            <a:r>
              <a:rPr lang="en-GB" sz="2400" dirty="0" err="1"/>
              <a:t>кривични</a:t>
            </a:r>
            <a:r>
              <a:rPr lang="en-GB" sz="2400" dirty="0"/>
              <a:t> </a:t>
            </a:r>
            <a:r>
              <a:rPr lang="en-GB" sz="2400" dirty="0" err="1"/>
              <a:t>судски</a:t>
            </a:r>
            <a:r>
              <a:rPr lang="en-GB" sz="2400" dirty="0"/>
              <a:t> </a:t>
            </a:r>
            <a:r>
              <a:rPr lang="en-GB" sz="2400" dirty="0" err="1"/>
              <a:t>одлуки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веб</a:t>
            </a:r>
            <a:r>
              <a:rPr lang="en-GB" sz="2400" dirty="0"/>
              <a:t> </a:t>
            </a:r>
            <a:r>
              <a:rPr lang="en-GB" sz="2400" dirty="0" err="1"/>
              <a:t>страницата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судот</a:t>
            </a:r>
            <a:r>
              <a:rPr lang="en-GB" sz="2400" dirty="0"/>
              <a:t> </a:t>
            </a:r>
            <a:r>
              <a:rPr lang="en-GB" sz="2400" dirty="0" err="1"/>
              <a:t>се</a:t>
            </a:r>
            <a:r>
              <a:rPr lang="en-GB" sz="2400" dirty="0"/>
              <a:t> </a:t>
            </a:r>
            <a:r>
              <a:rPr lang="en-GB" sz="2400" dirty="0" err="1"/>
              <a:t>бришат</a:t>
            </a:r>
            <a:r>
              <a:rPr lang="en-GB" sz="2400" dirty="0"/>
              <a:t> </a:t>
            </a:r>
            <a:r>
              <a:rPr lang="en-GB" sz="2400" dirty="0" err="1"/>
              <a:t>по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 err="1"/>
              <a:t>истекот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рокот</a:t>
            </a:r>
            <a:r>
              <a:rPr lang="en-GB" sz="2400" dirty="0"/>
              <a:t> </a:t>
            </a:r>
            <a:r>
              <a:rPr lang="en-GB" sz="2400" dirty="0" err="1"/>
              <a:t>за</a:t>
            </a:r>
            <a:r>
              <a:rPr lang="en-GB" sz="2400" dirty="0"/>
              <a:t> </a:t>
            </a:r>
            <a:r>
              <a:rPr lang="en-GB" sz="2400" dirty="0" err="1"/>
              <a:t>бришење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осудата</a:t>
            </a:r>
            <a:r>
              <a:rPr lang="en-GB" sz="2400" dirty="0"/>
              <a:t>, </a:t>
            </a:r>
            <a:r>
              <a:rPr lang="en-GB" sz="2400" dirty="0" err="1"/>
              <a:t>согласно</a:t>
            </a:r>
            <a:r>
              <a:rPr lang="en-GB" sz="2400" dirty="0"/>
              <a:t> </a:t>
            </a:r>
            <a:r>
              <a:rPr lang="en-GB" sz="2400" dirty="0" err="1"/>
              <a:t>со</a:t>
            </a:r>
            <a:r>
              <a:rPr lang="en-GB" sz="2400" dirty="0"/>
              <a:t> </a:t>
            </a:r>
            <a:r>
              <a:rPr lang="en-GB" sz="2400" dirty="0" err="1"/>
              <a:t>одредбите</a:t>
            </a:r>
            <a:r>
              <a:rPr lang="en-GB" sz="2400" dirty="0"/>
              <a:t> </a:t>
            </a:r>
            <a:r>
              <a:rPr lang="en-GB" sz="2400" dirty="0" err="1"/>
              <a:t>од</a:t>
            </a:r>
            <a:r>
              <a:rPr lang="en-GB" sz="2400" dirty="0"/>
              <a:t> </a:t>
            </a:r>
            <a:r>
              <a:rPr lang="en-GB" sz="2400" dirty="0" err="1"/>
              <a:t>Кривичниот</a:t>
            </a:r>
            <a:r>
              <a:rPr lang="en-GB" sz="2400" dirty="0"/>
              <a:t> </a:t>
            </a:r>
            <a:r>
              <a:rPr lang="en-GB" sz="2400" dirty="0" err="1"/>
              <a:t>законик</a:t>
            </a:r>
            <a:r>
              <a:rPr lang="en-GB" sz="2400" dirty="0"/>
              <a:t>, а </a:t>
            </a:r>
            <a:br>
              <a:rPr lang="en-GB" sz="2400" dirty="0"/>
            </a:br>
            <a:r>
              <a:rPr lang="en-GB" sz="2400" dirty="0" err="1"/>
              <a:t>другите</a:t>
            </a:r>
            <a:r>
              <a:rPr lang="en-GB" sz="2400" dirty="0"/>
              <a:t> </a:t>
            </a:r>
            <a:r>
              <a:rPr lang="en-GB" sz="2400" dirty="0" err="1"/>
              <a:t>судски</a:t>
            </a:r>
            <a:r>
              <a:rPr lang="en-GB" sz="2400" dirty="0"/>
              <a:t> </a:t>
            </a:r>
            <a:r>
              <a:rPr lang="en-GB" sz="2400" dirty="0" err="1"/>
              <a:t>одлуки</a:t>
            </a:r>
            <a:r>
              <a:rPr lang="en-GB" sz="2400" dirty="0"/>
              <a:t> </a:t>
            </a:r>
            <a:r>
              <a:rPr lang="en-GB" sz="2400" dirty="0" err="1"/>
              <a:t>се</a:t>
            </a:r>
            <a:r>
              <a:rPr lang="en-GB" sz="2400" dirty="0"/>
              <a:t> </a:t>
            </a:r>
            <a:r>
              <a:rPr lang="en-GB" sz="2400" dirty="0" err="1"/>
              <a:t>бришат</a:t>
            </a:r>
            <a:r>
              <a:rPr lang="en-GB" sz="2400" dirty="0"/>
              <a:t> </a:t>
            </a:r>
            <a:r>
              <a:rPr lang="en-GB" sz="2400" dirty="0" err="1"/>
              <a:t>по</a:t>
            </a:r>
            <a:r>
              <a:rPr lang="en-GB" sz="2400" dirty="0"/>
              <a:t> </a:t>
            </a:r>
            <a:r>
              <a:rPr lang="en-GB" sz="2400" dirty="0" err="1"/>
              <a:t>истекот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пет</a:t>
            </a:r>
            <a:r>
              <a:rPr lang="en-GB" sz="2400" dirty="0"/>
              <a:t> </a:t>
            </a:r>
            <a:r>
              <a:rPr lang="en-GB" sz="2400" dirty="0" err="1"/>
              <a:t>години</a:t>
            </a:r>
            <a:r>
              <a:rPr lang="en-GB" sz="2400" dirty="0"/>
              <a:t> </a:t>
            </a:r>
            <a:r>
              <a:rPr lang="en-GB" sz="2400" dirty="0" err="1"/>
              <a:t>од</a:t>
            </a:r>
            <a:r>
              <a:rPr lang="en-GB" sz="2400" dirty="0"/>
              <a:t> </a:t>
            </a:r>
            <a:r>
              <a:rPr lang="en-GB" sz="2400" dirty="0" err="1"/>
              <a:t>денот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нивното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 err="1"/>
              <a:t>објавување</a:t>
            </a:r>
            <a:r>
              <a:rPr lang="en-GB" sz="2400" dirty="0"/>
              <a:t>. </a:t>
            </a:r>
            <a:endParaRPr lang="mk-MK" sz="2400" dirty="0"/>
          </a:p>
          <a:p>
            <a:r>
              <a:rPr lang="en-GB" sz="2400" dirty="0"/>
              <a:t>(5) </a:t>
            </a:r>
            <a:r>
              <a:rPr lang="en-GB" sz="2400" dirty="0" err="1"/>
              <a:t>Софтверското</a:t>
            </a:r>
            <a:r>
              <a:rPr lang="en-GB" sz="2400" dirty="0"/>
              <a:t> </a:t>
            </a:r>
            <a:r>
              <a:rPr lang="en-GB" sz="2400" dirty="0" err="1"/>
              <a:t>решение</a:t>
            </a:r>
            <a:r>
              <a:rPr lang="en-GB" sz="2400" dirty="0"/>
              <a:t> </a:t>
            </a:r>
            <a:r>
              <a:rPr lang="en-GB" sz="2400" dirty="0" err="1"/>
              <a:t>за</a:t>
            </a:r>
            <a:r>
              <a:rPr lang="en-GB" sz="2400" dirty="0"/>
              <a:t> </a:t>
            </a:r>
            <a:r>
              <a:rPr lang="en-GB" sz="2400" dirty="0" err="1"/>
              <a:t>објавување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судските</a:t>
            </a:r>
            <a:r>
              <a:rPr lang="en-GB" sz="2400" dirty="0"/>
              <a:t> </a:t>
            </a:r>
            <a:r>
              <a:rPr lang="en-GB" sz="2400" dirty="0" err="1"/>
              <a:t>одлуки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веб</a:t>
            </a:r>
            <a:r>
              <a:rPr lang="en-GB" sz="2400" dirty="0"/>
              <a:t> </a:t>
            </a:r>
            <a:r>
              <a:rPr lang="en-GB" sz="2400" dirty="0" err="1"/>
              <a:t>страницата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судот</a:t>
            </a:r>
            <a:r>
              <a:rPr lang="en-GB" sz="2400" dirty="0"/>
              <a:t> </a:t>
            </a:r>
            <a:r>
              <a:rPr lang="en-GB" sz="2400" dirty="0" err="1"/>
              <a:t>содржи</a:t>
            </a:r>
            <a:r>
              <a:rPr lang="en-GB" sz="2400" dirty="0"/>
              <a:t> </a:t>
            </a:r>
            <a:r>
              <a:rPr lang="en-GB" sz="2400" dirty="0" err="1"/>
              <a:t>можност</a:t>
            </a:r>
            <a:r>
              <a:rPr lang="en-GB" sz="2400" dirty="0"/>
              <a:t> </a:t>
            </a:r>
            <a:r>
              <a:rPr lang="en-GB" sz="2400" dirty="0" err="1"/>
              <a:t>за</a:t>
            </a:r>
            <a:r>
              <a:rPr lang="en-GB" sz="2400" dirty="0"/>
              <a:t> </a:t>
            </a:r>
            <a:r>
              <a:rPr lang="en-GB" sz="2400" dirty="0" err="1"/>
              <a:t>нивно</a:t>
            </a:r>
            <a:r>
              <a:rPr lang="en-GB" sz="2400" dirty="0"/>
              <a:t> </a:t>
            </a:r>
            <a:r>
              <a:rPr lang="en-GB" sz="2400" dirty="0" err="1"/>
              <a:t>печатење</a:t>
            </a:r>
            <a:r>
              <a:rPr lang="en-GB" sz="2400" dirty="0"/>
              <a:t>, </a:t>
            </a:r>
            <a:r>
              <a:rPr lang="en-GB" sz="2400" dirty="0" err="1"/>
              <a:t>без</a:t>
            </a:r>
            <a:r>
              <a:rPr lang="en-GB" sz="2400" dirty="0"/>
              <a:t> </a:t>
            </a:r>
            <a:r>
              <a:rPr lang="en-GB" sz="2400" dirty="0" err="1"/>
              <a:t>да</a:t>
            </a:r>
            <a:r>
              <a:rPr lang="en-GB" sz="2400" dirty="0"/>
              <a:t> </a:t>
            </a:r>
            <a:r>
              <a:rPr lang="en-GB" sz="2400" dirty="0" err="1"/>
              <a:t>може</a:t>
            </a:r>
            <a:r>
              <a:rPr lang="en-GB" sz="2400" dirty="0"/>
              <a:t> </a:t>
            </a:r>
            <a:r>
              <a:rPr lang="en-GB" sz="2400" dirty="0" err="1"/>
              <a:t>да</a:t>
            </a:r>
            <a:r>
              <a:rPr lang="en-GB" sz="2400" dirty="0"/>
              <a:t> </a:t>
            </a:r>
            <a:r>
              <a:rPr lang="en-GB" sz="2400" dirty="0" err="1"/>
              <a:t>се</a:t>
            </a:r>
            <a:r>
              <a:rPr lang="en-GB" sz="2400" dirty="0"/>
              <a:t> </a:t>
            </a:r>
            <a:r>
              <a:rPr lang="en-GB" sz="2400" dirty="0" err="1"/>
              <a:t>врши</a:t>
            </a:r>
            <a:r>
              <a:rPr lang="en-GB" sz="2400" dirty="0"/>
              <a:t> </a:t>
            </a:r>
            <a:r>
              <a:rPr lang="en-GB" sz="2400" dirty="0" err="1"/>
              <a:t>менување</a:t>
            </a:r>
            <a:r>
              <a:rPr lang="en-GB" sz="2400" dirty="0"/>
              <a:t>, </a:t>
            </a:r>
            <a:r>
              <a:rPr lang="en-GB" sz="2400" dirty="0" err="1"/>
              <a:t>копирање</a:t>
            </a:r>
            <a:r>
              <a:rPr lang="en-GB" sz="2400" dirty="0"/>
              <a:t> и </a:t>
            </a:r>
            <a:r>
              <a:rPr lang="en-GB" sz="2400" dirty="0" err="1"/>
              <a:t>обработка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текстот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објавениот</a:t>
            </a:r>
            <a:r>
              <a:rPr lang="en-GB" sz="2400" dirty="0"/>
              <a:t> </a:t>
            </a:r>
            <a:r>
              <a:rPr lang="en-GB" sz="2400" dirty="0" err="1"/>
              <a:t>документ</a:t>
            </a:r>
            <a:r>
              <a:rPr lang="en-GB" sz="2400" dirty="0"/>
              <a:t>. </a:t>
            </a:r>
            <a:endParaRPr lang="mk-MK" sz="2400" dirty="0"/>
          </a:p>
          <a:p>
            <a:r>
              <a:rPr lang="en-GB" sz="2400" dirty="0"/>
              <a:t>(6) </a:t>
            </a:r>
            <a:r>
              <a:rPr lang="en-GB" sz="2400" dirty="0" err="1"/>
              <a:t>Начинот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објавување</a:t>
            </a:r>
            <a:r>
              <a:rPr lang="en-GB" sz="2400" dirty="0"/>
              <a:t> и </a:t>
            </a:r>
            <a:r>
              <a:rPr lang="en-GB" sz="2400" dirty="0" err="1"/>
              <a:t>пребарување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судските</a:t>
            </a:r>
            <a:r>
              <a:rPr lang="en-GB" sz="2400" dirty="0"/>
              <a:t> </a:t>
            </a:r>
            <a:r>
              <a:rPr lang="en-GB" sz="2400" dirty="0" err="1"/>
              <a:t>одлуки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веб</a:t>
            </a:r>
            <a:r>
              <a:rPr lang="en-GB" sz="2400" dirty="0"/>
              <a:t> </a:t>
            </a:r>
            <a:r>
              <a:rPr lang="en-GB" sz="2400" dirty="0" err="1"/>
              <a:t>страницата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судот</a:t>
            </a:r>
            <a:r>
              <a:rPr lang="en-GB" sz="2400" dirty="0"/>
              <a:t> </a:t>
            </a:r>
            <a:r>
              <a:rPr lang="en-GB" sz="2400" dirty="0" err="1"/>
              <a:t>се</a:t>
            </a:r>
            <a:r>
              <a:rPr lang="en-GB" sz="2400" dirty="0"/>
              <a:t> </a:t>
            </a:r>
            <a:r>
              <a:rPr lang="en-GB" sz="2400" dirty="0" err="1"/>
              <a:t>уредува</a:t>
            </a:r>
            <a:r>
              <a:rPr lang="en-GB" sz="2400" dirty="0"/>
              <a:t> </a:t>
            </a:r>
            <a:r>
              <a:rPr lang="en-GB" sz="2400" dirty="0" err="1"/>
              <a:t>со</a:t>
            </a:r>
            <a:r>
              <a:rPr lang="en-GB" sz="2400" dirty="0"/>
              <a:t> </a:t>
            </a:r>
            <a:r>
              <a:rPr lang="en-GB" sz="2400" dirty="0" err="1"/>
              <a:t>акт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министерот</a:t>
            </a:r>
            <a:r>
              <a:rPr lang="en-GB" sz="2400" dirty="0"/>
              <a:t> </a:t>
            </a:r>
            <a:r>
              <a:rPr lang="en-GB" sz="2400" dirty="0" err="1"/>
              <a:t>за</a:t>
            </a:r>
            <a:r>
              <a:rPr lang="en-GB" sz="2400" dirty="0"/>
              <a:t> </a:t>
            </a:r>
            <a:r>
              <a:rPr lang="en-GB" sz="2400" dirty="0" err="1"/>
              <a:t>правда</a:t>
            </a:r>
            <a:r>
              <a:rPr lang="en-GB" sz="2400" dirty="0"/>
              <a:t>. </a:t>
            </a:r>
            <a:endParaRPr lang="mk-MK" sz="2400" dirty="0"/>
          </a:p>
          <a:p>
            <a:pPr eaLnBrk="1" hangingPunct="1">
              <a:defRPr/>
            </a:pPr>
            <a:endParaRPr lang="ru-RU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10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2.1. </a:t>
            </a:r>
            <a:r>
              <a:rPr lang="ru-RU" sz="3600" dirty="0"/>
              <a:t>Анонимизацијата на називите во судските пресуди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4999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11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r>
              <a:rPr lang="ru-RU" sz="2000" dirty="0" smtClean="0"/>
              <a:t>У </a:t>
            </a:r>
            <a:r>
              <a:rPr lang="ru-RU" sz="2000" dirty="0"/>
              <a:t>П А Т С Т В О ЗА НАЧИНОТ НА ОБЈАВУВАЊЕ И ПРЕБАРУВАЊЕ НА СУДСКИТЕ ОДЛУКИ НА ВЕБ СТРАНИЦАТА НА СУДОТ</a:t>
            </a:r>
            <a:endParaRPr lang="ru-RU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11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2.1. </a:t>
            </a:r>
            <a:r>
              <a:rPr lang="ru-RU" sz="3600" dirty="0"/>
              <a:t>Анонимизацијата на називите во судските пресуди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95369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12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r>
              <a:rPr lang="ru-RU" sz="7200" dirty="0" smtClean="0"/>
              <a:t>ВИ БЛАГОДАРИМЕ НА ВНИМАНИЕТО</a:t>
            </a:r>
            <a:endParaRPr lang="ru-RU" sz="72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mk-MK" sz="7200" dirty="0" smtClean="0">
              <a:solidFill>
                <a:schemeClr val="accent4">
                  <a:lumMod val="75000"/>
                  <a:lumOff val="25000"/>
                </a:schemeClr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12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39044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2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Пребарувањето е споро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Има непотребно многу објавени судски пресуди,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Не е поделено по правен основ, 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Не може да се пребарува по број на предмет, бидејќи предметите имаат повеќе бројки,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Пребарувањето е само по клучен збор, на пример – мигранти, и ќе се добијат стотици пресуди каде се спомнуваат мигранти, па треба да се прави дополнителна анализа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Не може да се пребарува за „жешките предмети“ бидејќи се анонимизирани</a:t>
            </a: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2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1.1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Можности на пребарување-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Моментална состојба</a:t>
            </a:r>
          </a:p>
          <a:p>
            <a:pPr algn="l">
              <a:lnSpc>
                <a:spcPct val="120000"/>
              </a:lnSpc>
              <a:spcBef>
                <a:spcPts val="3800"/>
              </a:spcBef>
            </a:pP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30034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3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Со тоа се губи непотребно многу време, 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Судската пракса не се воедначува,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Не се подобрува квалитетот на услугите на адвокатите</a:t>
            </a: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Правна несигурност кај граѓаните,</a:t>
            </a: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3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1.1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Можности на пребарување-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Моментална состојба</a:t>
            </a:r>
          </a:p>
          <a:p>
            <a:pPr algn="l">
              <a:lnSpc>
                <a:spcPct val="120000"/>
              </a:lnSpc>
              <a:spcBef>
                <a:spcPts val="3800"/>
              </a:spcBef>
            </a:pP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50983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4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Зголемување на ресурсите, пред се подобруваање на веб страните, преку проектот на ЕУ,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Веб страните да бидат повеќе ориентирани кон корисниците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Да може да се пребарува по:</a:t>
            </a:r>
          </a:p>
          <a:p>
            <a:pPr lvl="1" eaLnBrk="1" hangingPunct="1">
              <a:defRPr/>
            </a:pPr>
            <a:r>
              <a:rPr lang="mk-MK" sz="2400" dirty="0">
                <a:solidFill>
                  <a:srgbClr val="FF0000"/>
                </a:solidFill>
              </a:rPr>
              <a:t>Вид </a:t>
            </a:r>
            <a:r>
              <a:rPr lang="mk-MK" sz="2400" dirty="0" smtClean="0">
                <a:solidFill>
                  <a:srgbClr val="FF0000"/>
                </a:solidFill>
              </a:rPr>
              <a:t>област-Вид предмет-</a:t>
            </a:r>
            <a:r>
              <a:rPr lang="mk-MK" sz="2400" dirty="0">
                <a:solidFill>
                  <a:srgbClr val="FF0000"/>
                </a:solidFill>
              </a:rPr>
              <a:t>Број на </a:t>
            </a:r>
            <a:r>
              <a:rPr lang="mk-MK" sz="2400" dirty="0" smtClean="0">
                <a:solidFill>
                  <a:srgbClr val="FF0000"/>
                </a:solidFill>
              </a:rPr>
              <a:t>предмет (да се реши прашањето со повеќе броеви за еден ист предмет, со воведување нова номенклатура), </a:t>
            </a:r>
            <a:r>
              <a:rPr lang="mk-MK" sz="2400" dirty="0">
                <a:solidFill>
                  <a:srgbClr val="FF0000"/>
                </a:solidFill>
              </a:rPr>
              <a:t>Основ на </a:t>
            </a:r>
            <a:r>
              <a:rPr lang="mk-MK" sz="2400" dirty="0" smtClean="0">
                <a:solidFill>
                  <a:srgbClr val="FF0000"/>
                </a:solidFill>
              </a:rPr>
              <a:t>предметот, </a:t>
            </a:r>
          </a:p>
          <a:p>
            <a:pPr lvl="1" eaLnBrk="1" hangingPunct="1">
              <a:defRPr/>
            </a:pPr>
            <a:r>
              <a:rPr lang="mk-MK" sz="2400" dirty="0"/>
              <a:t>На порталот да постои приказ на најчесто пребарувани/ прегледувани одлуки;</a:t>
            </a:r>
          </a:p>
          <a:p>
            <a:pPr lvl="1" eaLnBrk="1" hangingPunct="1">
              <a:defRPr/>
            </a:pPr>
            <a:endParaRPr lang="mk-MK" sz="24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mk-MK" sz="2400" dirty="0"/>
          </a:p>
          <a:p>
            <a:pPr lvl="1" eaLnBrk="1" hangingPunct="1">
              <a:defRPr/>
            </a:pPr>
            <a:endParaRPr lang="mk-MK" sz="2400" dirty="0" smtClean="0"/>
          </a:p>
          <a:p>
            <a:pPr lvl="1"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4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1.</a:t>
            </a:r>
            <a:r>
              <a:rPr lang="mk-MK" sz="3600" dirty="0">
                <a:solidFill>
                  <a:srgbClr val="818BA2"/>
                </a:solidFill>
                <a:cs typeface="Palatino" charset="0"/>
              </a:rPr>
              <a:t>2</a:t>
            </a: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Можности на пребарување- Подобрувања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50939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5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 fontScale="92500"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lvl="2"/>
            <a:r>
              <a:rPr lang="mk-MK" sz="4000" dirty="0"/>
              <a:t>Предлог за пребарување одлуки слични на избраната: откако е избрана одлука, да се прикажуваат информации во врска со истата, пример: област, вид предмет, вид основ, основ, одлука и сл.,  </a:t>
            </a:r>
            <a:endParaRPr lang="mk-MK" sz="4000" dirty="0" smtClean="0"/>
          </a:p>
          <a:p>
            <a:pPr lvl="2"/>
            <a:r>
              <a:rPr lang="mk-MK" sz="4000" dirty="0" smtClean="0"/>
              <a:t>кои </a:t>
            </a:r>
            <a:r>
              <a:rPr lang="mk-MK" sz="4000" dirty="0"/>
              <a:t>што ќе бидат прикажани како линкови кои што корисникот ќе може да ги избере за да ги добие сите одлуки кои ја имаат избраната карактеристика. </a:t>
            </a:r>
            <a:endParaRPr lang="mk-MK" sz="4000" dirty="0" smtClean="0"/>
          </a:p>
          <a:p>
            <a:pPr lvl="2"/>
            <a:endParaRPr lang="mk-MK" sz="4000" dirty="0" smtClean="0"/>
          </a:p>
          <a:p>
            <a:pPr lvl="2"/>
            <a:endParaRPr lang="mk-MK" sz="4000" dirty="0"/>
          </a:p>
          <a:p>
            <a:pPr lvl="1" eaLnBrk="1" hangingPunct="1">
              <a:defRPr/>
            </a:pPr>
            <a:endParaRPr lang="mk-MK" sz="24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mk-MK" sz="2400" dirty="0"/>
          </a:p>
          <a:p>
            <a:pPr lvl="1" eaLnBrk="1" hangingPunct="1">
              <a:defRPr/>
            </a:pPr>
            <a:endParaRPr lang="mk-MK" sz="2400" dirty="0" smtClean="0"/>
          </a:p>
          <a:p>
            <a:pPr lvl="1"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5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1.</a:t>
            </a:r>
            <a:r>
              <a:rPr lang="mk-MK" sz="3600" dirty="0">
                <a:solidFill>
                  <a:srgbClr val="818BA2"/>
                </a:solidFill>
                <a:cs typeface="Palatino" charset="0"/>
              </a:rPr>
              <a:t>2</a:t>
            </a: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Можности на пребарување- Подобрувања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40257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6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Според правото на ЕУ, заштитата на личните податоци е уредена со Директивата 95/46/ЕС за заштита на поединци од обработка на лични податоци и за слободно движење на такви податоци.</a:t>
            </a: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Според Директивата, легитимност на обработка на лични податоци се обезбедува со добивање согласност од субјектот на лични податоци, а без таква согласност обработката може да се врши доколку е неопходна за извршување на задача спроведена во јавен интерес и др.</a:t>
            </a: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rgbClr val="000090"/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Директивата определува можност за обработка на податоци што се однесуваат на кривични дела, кривични дела, кривични осуди или мерки за безбеднос, односно обработка на податоци во врска со граѓански предмети.</a:t>
            </a: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6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2.1. </a:t>
            </a:r>
            <a:r>
              <a:rPr lang="ru-RU" sz="3600" dirty="0"/>
              <a:t>Анонимизацијата на називите во судските пресуди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739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7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mk-MK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Во РМ, заштитата на личните податоци е уредена со Законот за заштита на лични податоци од 2005 година </a:t>
            </a:r>
            <a:r>
              <a:rPr lang="ru-RU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(„Службен весник на Република Македонија“ бр. 7/05, 103/08, 124/08, 124/10, 135/11, 43/14 и 153/15). </a:t>
            </a:r>
            <a:endParaRPr lang="ru-RU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Palatino" charset="0"/>
                <a:ea typeface="ヒラギノ明朝 ProN W3" charset="0"/>
                <a:cs typeface="ヒラギノ明朝 ProN W3" charset="0"/>
              </a:rPr>
              <a:t>Член 5. </a:t>
            </a:r>
            <a:r>
              <a:rPr lang="ru-RU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собираат за конкретни, јасни и со закон утврдени цели и се обработуваат на начин што е во согласност со тие цели. Натамошната обработка на податоците за цели на историски, научни или статистички истражувања нема да се смета дека не е во согласност со првичните цели за собирање на податоците доколку се преземени соодветни заштитни мерки во согласност со закон</a:t>
            </a:r>
            <a: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Обработката на личните податоци може да се врши</a:t>
            </a:r>
            <a:r>
              <a:rPr lang="ru-RU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: </a:t>
            </a:r>
            <a:r>
              <a:rPr lang="ru-RU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за извршување на работи од јавен интерес или на службено овластување на контролорот или на трето лице на кое му се откриени податоците</a:t>
            </a:r>
          </a:p>
          <a:p>
            <a:pPr eaLnBrk="1" hangingPunct="1">
              <a:defRPr/>
            </a:pPr>
            <a:endParaRPr lang="ru-RU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7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2.1. </a:t>
            </a:r>
            <a:r>
              <a:rPr lang="ru-RU" sz="3600" dirty="0"/>
              <a:t>Анонимизацијата на називите во судските пресуди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38356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8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r>
              <a:rPr lang="ru-RU" sz="2400" dirty="0"/>
              <a:t>Обработка на личните податоци што се однесува на кривични дела, изречени казни, алтернативни мерки и мерки на безбедност за извршени кривични дела може да се врши во согласност со закон. 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dirty="0"/>
              <a:t>Обработката на личните податоци што се содржани во судските одлуки се врши под услови утврдени со закон и на начин пропишан со прописите донесени врз основа на тој закон</a:t>
            </a:r>
            <a:r>
              <a:rPr lang="ru-RU" sz="2400" dirty="0" smtClean="0"/>
              <a:t>.</a:t>
            </a:r>
          </a:p>
          <a:p>
            <a:pPr eaLnBrk="1" hangingPunct="1">
              <a:defRPr/>
            </a:pPr>
            <a:endParaRPr lang="ru-RU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8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2.1. </a:t>
            </a:r>
            <a:r>
              <a:rPr lang="ru-RU" sz="3600" dirty="0"/>
              <a:t>Анонимизацијата на називите во судските пресуди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72419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eaLnBrk="1" hangingPunct="1"/>
            <a:fld id="{4B9B1336-E2CE-6B4C-8EDD-2CDCED638CDC}" type="slidenum">
              <a:rPr lang="en-US" sz="1600">
                <a:solidFill>
                  <a:srgbClr val="253750"/>
                </a:solidFill>
                <a:cs typeface="Palatino" charset="0"/>
              </a:rPr>
              <a:pPr eaLnBrk="1" hangingPunct="1"/>
              <a:t>9</a:t>
            </a:fld>
            <a:endParaRPr lang="en-US" sz="1600">
              <a:solidFill>
                <a:srgbClr val="253750"/>
              </a:solidFill>
              <a:cs typeface="Palatino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1563688"/>
            <a:ext cx="13017500" cy="7173912"/>
          </a:xfrm>
        </p:spPr>
        <p:txBody>
          <a:bodyPr anchor="t">
            <a:normAutofit fontScale="92500" lnSpcReduction="10000"/>
          </a:bodyPr>
          <a:lstStyle/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r>
              <a:rPr lang="en-GB" sz="2400" dirty="0"/>
              <a:t>ЗАКОН ЗА УПРАВУВАЊЕ СО ДВИЖЕЊЕТО НА ПРЕДМЕТИТЕ ВО СУДОВИТЕ </a:t>
            </a:r>
            <a:endParaRPr lang="mk-MK" sz="2400" dirty="0"/>
          </a:p>
          <a:p>
            <a:r>
              <a:rPr lang="en-GB" sz="2400" dirty="0" err="1"/>
              <a:t>Член</a:t>
            </a:r>
            <a:r>
              <a:rPr lang="en-GB" sz="2400" dirty="0"/>
              <a:t> 10 </a:t>
            </a:r>
            <a:endParaRPr lang="mk-MK" sz="2400" dirty="0"/>
          </a:p>
          <a:p>
            <a:r>
              <a:rPr lang="en-GB" sz="2400" dirty="0"/>
              <a:t>(1) </a:t>
            </a:r>
            <a:r>
              <a:rPr lang="en-GB" sz="2400" dirty="0" err="1"/>
              <a:t>Овластениот</a:t>
            </a:r>
            <a:r>
              <a:rPr lang="en-GB" sz="2400" dirty="0"/>
              <a:t> </a:t>
            </a:r>
            <a:r>
              <a:rPr lang="en-GB" sz="2400" dirty="0" err="1"/>
              <a:t>судски</a:t>
            </a:r>
            <a:r>
              <a:rPr lang="en-GB" sz="2400" dirty="0"/>
              <a:t> </a:t>
            </a:r>
            <a:r>
              <a:rPr lang="en-GB" sz="2400" dirty="0" err="1"/>
              <a:t>службеник</a:t>
            </a:r>
            <a:r>
              <a:rPr lang="en-GB" sz="2400" dirty="0"/>
              <a:t> </a:t>
            </a:r>
            <a:r>
              <a:rPr lang="en-GB" sz="2400" dirty="0" err="1"/>
              <a:t>во</a:t>
            </a:r>
            <a:r>
              <a:rPr lang="en-GB" sz="2400" dirty="0"/>
              <a:t> </a:t>
            </a:r>
            <a:r>
              <a:rPr lang="en-GB" sz="2400" dirty="0" err="1"/>
              <a:t>рок</a:t>
            </a:r>
            <a:r>
              <a:rPr lang="en-GB" sz="2400" dirty="0"/>
              <a:t> </a:t>
            </a:r>
            <a:r>
              <a:rPr lang="en-GB" sz="2400" dirty="0" err="1"/>
              <a:t>од</a:t>
            </a:r>
            <a:r>
              <a:rPr lang="en-GB" sz="2400" dirty="0"/>
              <a:t> </a:t>
            </a:r>
            <a:r>
              <a:rPr lang="en-GB" sz="2400" dirty="0" err="1"/>
              <a:t>два</a:t>
            </a:r>
            <a:r>
              <a:rPr lang="en-GB" sz="2400" dirty="0"/>
              <a:t> </a:t>
            </a:r>
            <a:r>
              <a:rPr lang="en-GB" sz="2400" dirty="0" err="1"/>
              <a:t>дена</a:t>
            </a:r>
            <a:r>
              <a:rPr lang="en-GB" sz="2400" dirty="0"/>
              <a:t> </a:t>
            </a:r>
            <a:r>
              <a:rPr lang="en-GB" sz="2400" dirty="0" err="1"/>
              <a:t>од</a:t>
            </a:r>
            <a:r>
              <a:rPr lang="en-GB" sz="2400" dirty="0"/>
              <a:t> </a:t>
            </a:r>
            <a:r>
              <a:rPr lang="en-GB" sz="2400" dirty="0" err="1"/>
              <a:t>денот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приемот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правосилната</a:t>
            </a:r>
            <a:r>
              <a:rPr lang="en-GB" sz="2400" dirty="0"/>
              <a:t> </a:t>
            </a:r>
            <a:r>
              <a:rPr lang="en-GB" sz="2400" dirty="0" err="1"/>
              <a:t>судска</a:t>
            </a:r>
            <a:r>
              <a:rPr lang="en-GB" sz="2400" dirty="0"/>
              <a:t> </a:t>
            </a:r>
            <a:r>
              <a:rPr lang="en-GB" sz="2400" dirty="0" err="1"/>
              <a:t>одлука</a:t>
            </a:r>
            <a:r>
              <a:rPr lang="en-GB" sz="2400" dirty="0"/>
              <a:t> е </a:t>
            </a:r>
            <a:r>
              <a:rPr lang="en-GB" sz="2400" dirty="0" err="1"/>
              <a:t>должен</a:t>
            </a:r>
            <a:r>
              <a:rPr lang="en-GB" sz="2400" dirty="0"/>
              <a:t> </a:t>
            </a:r>
            <a:r>
              <a:rPr lang="en-GB" sz="2400" dirty="0" err="1"/>
              <a:t>да</a:t>
            </a:r>
            <a:r>
              <a:rPr lang="en-GB" sz="2400" dirty="0"/>
              <a:t> </a:t>
            </a:r>
            <a:r>
              <a:rPr lang="en-GB" sz="2400" dirty="0" err="1"/>
              <a:t>ја</a:t>
            </a:r>
            <a:r>
              <a:rPr lang="en-GB" sz="2400" dirty="0"/>
              <a:t> </a:t>
            </a:r>
            <a:r>
              <a:rPr lang="en-GB" sz="2400" dirty="0" err="1"/>
              <a:t>објави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веб</a:t>
            </a:r>
            <a:r>
              <a:rPr lang="en-GB" sz="2400" dirty="0"/>
              <a:t> </a:t>
            </a:r>
            <a:r>
              <a:rPr lang="en-GB" sz="2400" dirty="0" err="1"/>
              <a:t>страницата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судот</a:t>
            </a:r>
            <a:r>
              <a:rPr lang="en-GB" sz="2400" dirty="0"/>
              <a:t>   </a:t>
            </a:r>
            <a:r>
              <a:rPr lang="en-GB" sz="2400" dirty="0" err="1"/>
              <a:t>со</a:t>
            </a:r>
            <a:r>
              <a:rPr lang="en-GB" sz="2400" dirty="0"/>
              <a:t> </a:t>
            </a:r>
            <a:r>
              <a:rPr lang="en-GB" sz="2400" dirty="0" err="1"/>
              <a:t>име</a:t>
            </a:r>
            <a:r>
              <a:rPr lang="en-GB" sz="2400" dirty="0"/>
              <a:t> и </a:t>
            </a:r>
            <a:r>
              <a:rPr lang="en-GB" sz="2400" dirty="0" err="1"/>
              <a:t>презиме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странките</a:t>
            </a:r>
            <a:r>
              <a:rPr lang="en-GB" sz="2400" dirty="0"/>
              <a:t>, </a:t>
            </a:r>
            <a:r>
              <a:rPr lang="en-GB" sz="2400" dirty="0" err="1"/>
              <a:t>односно</a:t>
            </a:r>
            <a:r>
              <a:rPr lang="en-GB" sz="2400" dirty="0"/>
              <a:t> </a:t>
            </a:r>
            <a:r>
              <a:rPr lang="en-GB" sz="2400" dirty="0" err="1"/>
              <a:t>називот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правното</a:t>
            </a:r>
            <a:r>
              <a:rPr lang="en-GB" sz="2400" dirty="0"/>
              <a:t> </a:t>
            </a:r>
            <a:r>
              <a:rPr lang="en-GB" sz="2400" dirty="0" err="1"/>
              <a:t>лице</a:t>
            </a:r>
            <a:r>
              <a:rPr lang="en-GB" sz="2400" dirty="0"/>
              <a:t>, </a:t>
            </a:r>
            <a:r>
              <a:rPr lang="en-GB" sz="2400" dirty="0" err="1"/>
              <a:t>при</a:t>
            </a:r>
            <a:r>
              <a:rPr lang="en-GB" sz="2400" dirty="0"/>
              <a:t> </a:t>
            </a:r>
            <a:r>
              <a:rPr lang="en-GB" sz="2400" dirty="0" err="1"/>
              <a:t>што</a:t>
            </a:r>
            <a:r>
              <a:rPr lang="en-GB" sz="2400" dirty="0"/>
              <a:t> </a:t>
            </a:r>
            <a:r>
              <a:rPr lang="en-GB" sz="2400" dirty="0" err="1"/>
              <a:t>се</a:t>
            </a:r>
            <a:r>
              <a:rPr lang="en-GB" sz="2400" dirty="0"/>
              <a:t> </a:t>
            </a:r>
            <a:r>
              <a:rPr lang="en-GB" sz="2400" dirty="0" err="1"/>
              <a:t>анонимизира</a:t>
            </a:r>
            <a:r>
              <a:rPr lang="en-GB" sz="2400" dirty="0"/>
              <a:t> </a:t>
            </a:r>
            <a:r>
              <a:rPr lang="en-GB" sz="2400" dirty="0" err="1"/>
              <a:t>адресата</a:t>
            </a:r>
            <a:r>
              <a:rPr lang="en-GB" sz="2400" dirty="0"/>
              <a:t>  </a:t>
            </a:r>
            <a:r>
              <a:rPr lang="en-GB" sz="2400" dirty="0" err="1"/>
              <a:t>на</a:t>
            </a:r>
            <a:r>
              <a:rPr lang="en-GB" sz="2400" dirty="0"/>
              <a:t>  </a:t>
            </a:r>
            <a:r>
              <a:rPr lang="en-GB" sz="2400" dirty="0" err="1"/>
              <a:t>живеалиште</a:t>
            </a:r>
            <a:r>
              <a:rPr lang="en-GB" sz="2400" dirty="0"/>
              <a:t>,  </a:t>
            </a:r>
            <a:r>
              <a:rPr lang="en-GB" sz="2400" dirty="0" err="1"/>
              <a:t>односно</a:t>
            </a:r>
            <a:r>
              <a:rPr lang="en-GB" sz="2400" dirty="0"/>
              <a:t>  </a:t>
            </a:r>
            <a:r>
              <a:rPr lang="en-GB" sz="2400" dirty="0" err="1"/>
              <a:t>престојувалиште</a:t>
            </a:r>
            <a:r>
              <a:rPr lang="en-GB" sz="2400" dirty="0"/>
              <a:t>  </a:t>
            </a:r>
            <a:r>
              <a:rPr lang="en-GB" sz="2400" dirty="0" err="1"/>
              <a:t>или</a:t>
            </a:r>
            <a:r>
              <a:rPr lang="en-GB" sz="2400" dirty="0"/>
              <a:t>  </a:t>
            </a:r>
            <a:r>
              <a:rPr lang="en-GB" sz="2400" dirty="0" err="1"/>
              <a:t>седиштето</a:t>
            </a:r>
            <a:r>
              <a:rPr lang="en-GB" sz="2400" dirty="0"/>
              <a:t>  </a:t>
            </a:r>
            <a:r>
              <a:rPr lang="en-GB" sz="2400" dirty="0" err="1"/>
              <a:t>на</a:t>
            </a:r>
            <a:r>
              <a:rPr lang="en-GB" sz="2400" dirty="0"/>
              <a:t>  </a:t>
            </a:r>
            <a:r>
              <a:rPr lang="en-GB" sz="2400" dirty="0" err="1"/>
              <a:t>странките</a:t>
            </a:r>
            <a:r>
              <a:rPr lang="en-GB" sz="2400" dirty="0"/>
              <a:t>, </a:t>
            </a:r>
            <a:r>
              <a:rPr lang="en-GB" sz="2400" dirty="0" err="1"/>
              <a:t>единствениот</a:t>
            </a:r>
            <a:r>
              <a:rPr lang="en-GB" sz="2400" dirty="0"/>
              <a:t> </a:t>
            </a:r>
            <a:r>
              <a:rPr lang="en-GB" sz="2400" dirty="0" err="1"/>
              <a:t>матичен</a:t>
            </a:r>
            <a:r>
              <a:rPr lang="en-GB" sz="2400" dirty="0"/>
              <a:t> </a:t>
            </a:r>
            <a:r>
              <a:rPr lang="en-GB" sz="2400" dirty="0" err="1"/>
              <a:t>број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граѓанинот</a:t>
            </a:r>
            <a:r>
              <a:rPr lang="en-GB" sz="2400" dirty="0"/>
              <a:t> </a:t>
            </a:r>
            <a:r>
              <a:rPr lang="en-GB" sz="2400" dirty="0" err="1"/>
              <a:t>или</a:t>
            </a:r>
            <a:r>
              <a:rPr lang="en-GB" sz="2400" dirty="0"/>
              <a:t> </a:t>
            </a:r>
            <a:r>
              <a:rPr lang="en-GB" sz="2400" dirty="0" err="1"/>
              <a:t>единствениот</a:t>
            </a:r>
            <a:r>
              <a:rPr lang="en-GB" sz="2400" dirty="0"/>
              <a:t> </a:t>
            </a:r>
            <a:r>
              <a:rPr lang="en-GB" sz="2400" dirty="0" err="1"/>
              <a:t>матичен</a:t>
            </a:r>
            <a:r>
              <a:rPr lang="en-GB" sz="2400" dirty="0"/>
              <a:t> </a:t>
            </a:r>
            <a:r>
              <a:rPr lang="en-GB" sz="2400" dirty="0" err="1"/>
              <a:t>број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субјектот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упис</a:t>
            </a:r>
            <a:r>
              <a:rPr lang="en-GB" sz="2400" dirty="0"/>
              <a:t> и </a:t>
            </a:r>
            <a:r>
              <a:rPr lang="en-GB" sz="2400" dirty="0" err="1"/>
              <a:t>личните</a:t>
            </a:r>
            <a:r>
              <a:rPr lang="en-GB" sz="2400" dirty="0"/>
              <a:t> </a:t>
            </a:r>
            <a:r>
              <a:rPr lang="en-GB" sz="2400" dirty="0" err="1"/>
              <a:t>податоци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сведоците</a:t>
            </a:r>
            <a:r>
              <a:rPr lang="en-GB" sz="2400" dirty="0"/>
              <a:t> </a:t>
            </a:r>
            <a:r>
              <a:rPr lang="en-GB" sz="2400" dirty="0" err="1"/>
              <a:t>во</a:t>
            </a:r>
            <a:r>
              <a:rPr lang="en-GB" sz="2400" dirty="0"/>
              <a:t> </a:t>
            </a:r>
            <a:r>
              <a:rPr lang="en-GB" sz="2400" dirty="0" err="1"/>
              <a:t>постапката</a:t>
            </a:r>
            <a:r>
              <a:rPr lang="en-GB" sz="2400" dirty="0"/>
              <a:t>. </a:t>
            </a:r>
            <a:endParaRPr lang="mk-MK" sz="2400" dirty="0" smtClean="0"/>
          </a:p>
          <a:p>
            <a:r>
              <a:rPr lang="en-GB" sz="2400" dirty="0" smtClean="0"/>
              <a:t>(</a:t>
            </a:r>
            <a:r>
              <a:rPr lang="en-GB" sz="2400" dirty="0"/>
              <a:t>2) </a:t>
            </a:r>
            <a:r>
              <a:rPr lang="en-GB" sz="2400" dirty="0" err="1"/>
              <a:t>Овластениот</a:t>
            </a:r>
            <a:r>
              <a:rPr lang="en-GB" sz="2400" dirty="0"/>
              <a:t> </a:t>
            </a:r>
            <a:r>
              <a:rPr lang="en-GB" sz="2400" dirty="0" err="1"/>
              <a:t>судски</a:t>
            </a:r>
            <a:r>
              <a:rPr lang="en-GB" sz="2400" dirty="0"/>
              <a:t> </a:t>
            </a:r>
            <a:r>
              <a:rPr lang="en-GB" sz="2400" dirty="0" err="1"/>
              <a:t>службеник</a:t>
            </a:r>
            <a:r>
              <a:rPr lang="en-GB" sz="2400" dirty="0"/>
              <a:t> </a:t>
            </a:r>
            <a:r>
              <a:rPr lang="en-GB" sz="2400" dirty="0" err="1"/>
              <a:t>во</a:t>
            </a:r>
            <a:r>
              <a:rPr lang="en-GB" sz="2400" dirty="0"/>
              <a:t> </a:t>
            </a:r>
            <a:r>
              <a:rPr lang="en-GB" sz="2400" dirty="0" err="1"/>
              <a:t>рок</a:t>
            </a:r>
            <a:r>
              <a:rPr lang="en-GB" sz="2400" dirty="0"/>
              <a:t> </a:t>
            </a:r>
            <a:r>
              <a:rPr lang="en-GB" sz="2400" dirty="0" err="1"/>
              <a:t>од</a:t>
            </a:r>
            <a:r>
              <a:rPr lang="en-GB" sz="2400" dirty="0"/>
              <a:t> </a:t>
            </a:r>
            <a:r>
              <a:rPr lang="en-GB" sz="2400" dirty="0" err="1"/>
              <a:t>два</a:t>
            </a:r>
            <a:r>
              <a:rPr lang="en-GB" sz="2400" dirty="0"/>
              <a:t> </a:t>
            </a:r>
            <a:r>
              <a:rPr lang="en-GB" sz="2400" dirty="0" err="1"/>
              <a:t>дена</a:t>
            </a:r>
            <a:r>
              <a:rPr lang="en-GB" sz="2400" dirty="0"/>
              <a:t> </a:t>
            </a:r>
            <a:r>
              <a:rPr lang="en-GB" sz="2400" dirty="0" err="1"/>
              <a:t>од</a:t>
            </a:r>
            <a:r>
              <a:rPr lang="en-GB" sz="2400" dirty="0"/>
              <a:t> </a:t>
            </a:r>
            <a:r>
              <a:rPr lang="en-GB" sz="2400" dirty="0" err="1"/>
              <a:t>денот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приемот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неправосилната</a:t>
            </a:r>
            <a:r>
              <a:rPr lang="en-GB" sz="2400" dirty="0"/>
              <a:t> </a:t>
            </a:r>
            <a:r>
              <a:rPr lang="en-GB" sz="2400" dirty="0" err="1"/>
              <a:t>судска</a:t>
            </a:r>
            <a:r>
              <a:rPr lang="en-GB" sz="2400" dirty="0"/>
              <a:t> </a:t>
            </a:r>
            <a:r>
              <a:rPr lang="en-GB" sz="2400" dirty="0" err="1"/>
              <a:t>одлука</a:t>
            </a:r>
            <a:r>
              <a:rPr lang="en-GB" sz="2400" dirty="0"/>
              <a:t> е </a:t>
            </a:r>
            <a:r>
              <a:rPr lang="en-GB" sz="2400" dirty="0" err="1"/>
              <a:t>должен</a:t>
            </a:r>
            <a:r>
              <a:rPr lang="en-GB" sz="2400" dirty="0"/>
              <a:t> </a:t>
            </a:r>
            <a:r>
              <a:rPr lang="en-GB" sz="2400" dirty="0" err="1"/>
              <a:t>да</a:t>
            </a:r>
            <a:r>
              <a:rPr lang="en-GB" sz="2400" dirty="0"/>
              <a:t> </a:t>
            </a:r>
            <a:r>
              <a:rPr lang="en-GB" sz="2400" dirty="0" err="1"/>
              <a:t>ја</a:t>
            </a:r>
            <a:r>
              <a:rPr lang="en-GB" sz="2400" dirty="0"/>
              <a:t> </a:t>
            </a:r>
            <a:r>
              <a:rPr lang="en-GB" sz="2400" dirty="0" err="1"/>
              <a:t>објави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веб</a:t>
            </a:r>
            <a:r>
              <a:rPr lang="en-GB" sz="2400" dirty="0"/>
              <a:t> </a:t>
            </a:r>
            <a:r>
              <a:rPr lang="en-GB" sz="2400" dirty="0" err="1"/>
              <a:t>страницата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судот</a:t>
            </a:r>
            <a:r>
              <a:rPr lang="en-GB" sz="2400" dirty="0"/>
              <a:t> </a:t>
            </a:r>
            <a:r>
              <a:rPr lang="en-GB" sz="2400" dirty="0" err="1"/>
              <a:t>со</a:t>
            </a:r>
            <a:r>
              <a:rPr lang="en-GB" sz="2400" dirty="0"/>
              <a:t> </a:t>
            </a:r>
            <a:r>
              <a:rPr lang="en-GB" sz="2400" dirty="0" err="1"/>
              <a:t>целосно</a:t>
            </a:r>
            <a:r>
              <a:rPr lang="en-GB" sz="2400" dirty="0"/>
              <a:t> </a:t>
            </a:r>
            <a:r>
              <a:rPr lang="en-GB" sz="2400" dirty="0" err="1"/>
              <a:t>анонимизирање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личните</a:t>
            </a:r>
            <a:r>
              <a:rPr lang="en-GB" sz="2400" dirty="0"/>
              <a:t> </a:t>
            </a:r>
            <a:r>
              <a:rPr lang="en-GB" sz="2400" dirty="0" err="1"/>
              <a:t>податоци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учесниците</a:t>
            </a:r>
            <a:r>
              <a:rPr lang="en-GB" sz="2400" dirty="0"/>
              <a:t> </a:t>
            </a:r>
            <a:r>
              <a:rPr lang="en-GB" sz="2400" dirty="0" err="1"/>
              <a:t>во</a:t>
            </a:r>
            <a:r>
              <a:rPr lang="en-GB" sz="2400" dirty="0"/>
              <a:t> </a:t>
            </a:r>
            <a:r>
              <a:rPr lang="en-GB" sz="2400" dirty="0" err="1"/>
              <a:t>постапката</a:t>
            </a:r>
            <a:r>
              <a:rPr lang="en-GB" sz="2400" dirty="0"/>
              <a:t>, </a:t>
            </a:r>
            <a:r>
              <a:rPr lang="en-GB" sz="2400" dirty="0" err="1"/>
              <a:t>освен</a:t>
            </a:r>
            <a:r>
              <a:rPr lang="en-GB" sz="2400" dirty="0"/>
              <a:t> </a:t>
            </a:r>
            <a:r>
              <a:rPr lang="en-GB" sz="2400" dirty="0" err="1"/>
              <a:t>името</a:t>
            </a:r>
            <a:r>
              <a:rPr lang="en-GB" sz="2400" dirty="0"/>
              <a:t> и </a:t>
            </a:r>
            <a:r>
              <a:rPr lang="en-GB" sz="2400" dirty="0" err="1"/>
              <a:t>презимето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судиите</a:t>
            </a:r>
            <a:r>
              <a:rPr lang="en-GB" sz="2400" dirty="0"/>
              <a:t>, </a:t>
            </a:r>
            <a:r>
              <a:rPr lang="en-GB" sz="2400" dirty="0" err="1"/>
              <a:t>јавните</a:t>
            </a:r>
            <a:r>
              <a:rPr lang="en-GB" sz="2400" dirty="0"/>
              <a:t> </a:t>
            </a:r>
            <a:r>
              <a:rPr lang="en-GB" sz="2400" dirty="0" err="1"/>
              <a:t>обвинители</a:t>
            </a:r>
            <a:r>
              <a:rPr lang="en-GB" sz="2400" dirty="0"/>
              <a:t>, </a:t>
            </a:r>
            <a:r>
              <a:rPr lang="en-GB" sz="2400" dirty="0" err="1"/>
              <a:t>државните</a:t>
            </a:r>
            <a:r>
              <a:rPr lang="en-GB" sz="2400" dirty="0"/>
              <a:t> </a:t>
            </a:r>
            <a:r>
              <a:rPr lang="en-GB" sz="2400" dirty="0" err="1"/>
              <a:t>правобранители</a:t>
            </a:r>
            <a:r>
              <a:rPr lang="en-GB" sz="2400" dirty="0"/>
              <a:t> и </a:t>
            </a:r>
            <a:r>
              <a:rPr lang="en-GB" sz="2400" dirty="0" err="1"/>
              <a:t>законските</a:t>
            </a:r>
            <a:r>
              <a:rPr lang="en-GB" sz="2400" dirty="0"/>
              <a:t> </a:t>
            </a:r>
            <a:r>
              <a:rPr lang="en-GB" sz="2400" dirty="0" err="1"/>
              <a:t>застапници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странките</a:t>
            </a:r>
            <a:r>
              <a:rPr lang="en-GB" sz="2400" dirty="0"/>
              <a:t>. </a:t>
            </a:r>
            <a:endParaRPr lang="mk-MK" sz="2400" dirty="0"/>
          </a:p>
          <a:p>
            <a:pPr eaLnBrk="1" hangingPunct="1">
              <a:defRPr/>
            </a:pPr>
            <a:endParaRPr lang="mk-MK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mk-MK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0090"/>
              </a:solidFill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7913"/>
            <a:ext cx="130175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9436100"/>
            <a:ext cx="1046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0" name="Text Box 5"/>
          <p:cNvSpPr txBox="1">
            <a:spLocks noChangeArrowheads="1"/>
          </p:cNvSpPr>
          <p:nvPr/>
        </p:nvSpPr>
        <p:spPr bwMode="auto">
          <a:xfrm>
            <a:off x="12377588" y="919728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263750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defRPr>
            </a:lvl9pPr>
          </a:lstStyle>
          <a:p>
            <a:pPr algn="r" eaLnBrk="1" hangingPunct="1"/>
            <a:fld id="{993AB677-7DD2-A143-9D57-8D4D4F16754E}" type="slidenum">
              <a:rPr lang="en-US" sz="1600">
                <a:solidFill>
                  <a:srgbClr val="FFFFFF"/>
                </a:solidFill>
                <a:cs typeface="Palatino" charset="0"/>
              </a:rPr>
              <a:pPr algn="r" eaLnBrk="1" hangingPunct="1"/>
              <a:t>9</a:t>
            </a:fld>
            <a:endParaRPr lang="en-US" sz="1600" dirty="0">
              <a:solidFill>
                <a:srgbClr val="FFFFFF"/>
              </a:solidFill>
              <a:cs typeface="Palatino" charset="0"/>
            </a:endParaRPr>
          </a:p>
        </p:txBody>
      </p:sp>
      <p:sp>
        <p:nvSpPr>
          <p:cNvPr id="180231" name="Rectangle 6"/>
          <p:cNvSpPr>
            <a:spLocks/>
          </p:cNvSpPr>
          <p:nvPr/>
        </p:nvSpPr>
        <p:spPr bwMode="auto">
          <a:xfrm>
            <a:off x="0" y="25400"/>
            <a:ext cx="13004800" cy="16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spcBef>
                <a:spcPts val="3800"/>
              </a:spcBef>
            </a:pPr>
            <a:r>
              <a:rPr lang="en-US" sz="3600" dirty="0" smtClean="0">
                <a:solidFill>
                  <a:srgbClr val="818BA2"/>
                </a:solidFill>
                <a:cs typeface="Palatino" charset="0"/>
              </a:rPr>
              <a:t>   </a:t>
            </a:r>
            <a:r>
              <a:rPr lang="mk-MK" sz="3600" dirty="0" smtClean="0">
                <a:solidFill>
                  <a:srgbClr val="818BA2"/>
                </a:solidFill>
                <a:cs typeface="Palatino" charset="0"/>
              </a:rPr>
              <a:t>2.1. </a:t>
            </a:r>
            <a:r>
              <a:rPr lang="ru-RU" sz="3600" dirty="0"/>
              <a:t>Анонимизацијата на називите во судските пресуди </a:t>
            </a:r>
            <a:endParaRPr lang="en-US" sz="3600" dirty="0">
              <a:solidFill>
                <a:srgbClr val="818BA2"/>
              </a:solidFill>
              <a:cs typeface="Palatin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752" y="8777644"/>
            <a:ext cx="5760640" cy="635660"/>
            <a:chOff x="457200" y="6096000"/>
            <a:chExt cx="4062413" cy="4762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171575" y="6191250"/>
              <a:ext cx="3348038" cy="381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  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This Project is funded by the European </a:t>
              </a:r>
              <a:r>
                <a:rPr lang="en-US" sz="800" b="1" dirty="0" err="1" smtClean="0">
                  <a:solidFill>
                    <a:srgbClr val="000000"/>
                  </a:solidFill>
                  <a:latin typeface="Cambria" pitchFamily="18" charset="0"/>
                </a:rPr>
                <a:t>Uni</a:t>
              </a:r>
              <a:r>
                <a:rPr lang="mk-MK" sz="800" b="1" dirty="0" smtClean="0">
                  <a:solidFill>
                    <a:srgbClr val="000000"/>
                  </a:solidFill>
                  <a:latin typeface="Cambria" pitchFamily="18" charset="0"/>
                </a:rPr>
                <a:t>о</a:t>
              </a:r>
              <a:r>
                <a:rPr lang="en-US" sz="800" b="1" dirty="0" smtClean="0">
                  <a:solidFill>
                    <a:srgbClr val="000000"/>
                  </a:solidFill>
                  <a:latin typeface="Cambria" pitchFamily="18" charset="0"/>
                </a:rPr>
                <a:t>n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96000"/>
              <a:ext cx="714375" cy="476250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66639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Pages>0</Pages>
  <Words>1080</Words>
  <Characters>0</Characters>
  <Application>Microsoft Office PowerPoint</Application>
  <PresentationFormat>Custom</PresentationFormat>
  <Lines>0</Lines>
  <Paragraphs>157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Title &amp; Subtitle</vt:lpstr>
      <vt:lpstr>Bullets</vt:lpstr>
      <vt:lpstr>Title &amp; Bullets</vt:lpstr>
      <vt:lpstr>Photo - Horizontal</vt:lpstr>
      <vt:lpstr>Photo - Vertical</vt:lpstr>
      <vt:lpstr>Blank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Анонимизацијата на називите во судските пресуди и можноста за пребарување на домашната судска пракса – ставови на адвокатурата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Включение в электоральный процесс и связанные  с ним жалобы: европейские стандарты и сравнительная практика</dc:title>
  <dc:creator>Jordan</dc:creator>
  <cp:lastModifiedBy>Windows</cp:lastModifiedBy>
  <cp:revision>262</cp:revision>
  <cp:lastPrinted>2015-04-07T15:30:07Z</cp:lastPrinted>
  <dcterms:modified xsi:type="dcterms:W3CDTF">2015-09-28T16:18:07Z</dcterms:modified>
</cp:coreProperties>
</file>