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5"/>
  </p:notesMasterIdLst>
  <p:sldIdLst>
    <p:sldId id="256" r:id="rId2"/>
    <p:sldId id="258" r:id="rId3"/>
    <p:sldId id="303" r:id="rId4"/>
    <p:sldId id="304" r:id="rId5"/>
    <p:sldId id="305" r:id="rId6"/>
    <p:sldId id="270" r:id="rId7"/>
    <p:sldId id="307" r:id="rId8"/>
    <p:sldId id="271" r:id="rId9"/>
    <p:sldId id="272" r:id="rId10"/>
    <p:sldId id="264" r:id="rId11"/>
    <p:sldId id="265" r:id="rId12"/>
    <p:sldId id="266" r:id="rId13"/>
    <p:sldId id="267" r:id="rId14"/>
    <p:sldId id="268" r:id="rId15"/>
    <p:sldId id="269" r:id="rId16"/>
    <p:sldId id="277" r:id="rId17"/>
    <p:sldId id="295" r:id="rId18"/>
    <p:sldId id="297" r:id="rId19"/>
    <p:sldId id="296" r:id="rId20"/>
    <p:sldId id="298" r:id="rId21"/>
    <p:sldId id="273" r:id="rId22"/>
    <p:sldId id="274" r:id="rId23"/>
    <p:sldId id="308" r:id="rId24"/>
    <p:sldId id="309" r:id="rId25"/>
    <p:sldId id="310" r:id="rId26"/>
    <p:sldId id="311" r:id="rId27"/>
    <p:sldId id="322" r:id="rId28"/>
    <p:sldId id="323" r:id="rId29"/>
    <p:sldId id="324" r:id="rId30"/>
    <p:sldId id="325" r:id="rId31"/>
    <p:sldId id="326" r:id="rId32"/>
    <p:sldId id="328" r:id="rId33"/>
    <p:sldId id="329" r:id="rId34"/>
    <p:sldId id="330" r:id="rId35"/>
    <p:sldId id="331" r:id="rId36"/>
    <p:sldId id="332" r:id="rId37"/>
    <p:sldId id="333" r:id="rId38"/>
    <p:sldId id="334" r:id="rId39"/>
    <p:sldId id="335" r:id="rId40"/>
    <p:sldId id="336" r:id="rId41"/>
    <p:sldId id="337" r:id="rId42"/>
    <p:sldId id="327" r:id="rId43"/>
    <p:sldId id="261" r:id="rId44"/>
  </p:sldIdLst>
  <p:sldSz cx="9144000" cy="6858000" type="screen4x3"/>
  <p:notesSz cx="6745288" cy="98821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702" y="558"/>
      </p:cViewPr>
      <p:guideLst>
        <p:guide orient="horz" pos="1253"/>
        <p:guide orient="horz" pos="1434"/>
        <p:guide orient="horz" pos="2478"/>
        <p:guide orient="horz" pos="2659"/>
        <p:guide orient="horz" pos="3702"/>
        <p:guide orient="horz" pos="3974"/>
        <p:guide orient="horz" pos="210"/>
        <p:guide pos="2789"/>
        <p:guide pos="2971"/>
        <p:guide pos="1610"/>
        <p:guide pos="1429"/>
        <p:guide pos="249"/>
        <p:guide pos="4150"/>
        <p:guide pos="4332"/>
        <p:guide pos="551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958" cy="49410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20769" y="0"/>
            <a:ext cx="2922958" cy="494109"/>
          </a:xfrm>
          <a:prstGeom prst="rect">
            <a:avLst/>
          </a:prstGeom>
        </p:spPr>
        <p:txBody>
          <a:bodyPr vert="horz" lIns="91440" tIns="45720" rIns="91440" bIns="45720" rtlCol="0"/>
          <a:lstStyle>
            <a:lvl1pPr algn="r">
              <a:defRPr sz="1200"/>
            </a:lvl1pPr>
          </a:lstStyle>
          <a:p>
            <a:fld id="{E2A9D0BB-245B-484F-BBB4-9946E23BBF51}" type="datetimeFigureOut">
              <a:rPr lang="de-DE" smtClean="0"/>
              <a:pPr/>
              <a:t>15.10.2014</a:t>
            </a:fld>
            <a:endParaRPr lang="de-DE"/>
          </a:p>
        </p:txBody>
      </p:sp>
      <p:sp>
        <p:nvSpPr>
          <p:cNvPr id="4" name="Folienbildplatzhalter 3"/>
          <p:cNvSpPr>
            <a:spLocks noGrp="1" noRot="1" noChangeAspect="1"/>
          </p:cNvSpPr>
          <p:nvPr>
            <p:ph type="sldImg" idx="2"/>
          </p:nvPr>
        </p:nvSpPr>
        <p:spPr>
          <a:xfrm>
            <a:off x="903288" y="741363"/>
            <a:ext cx="4938712" cy="37052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529" y="4694039"/>
            <a:ext cx="5396230" cy="4446985"/>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86364"/>
            <a:ext cx="2922958" cy="494109"/>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20769" y="9386364"/>
            <a:ext cx="2922958" cy="494109"/>
          </a:xfrm>
          <a:prstGeom prst="rect">
            <a:avLst/>
          </a:prstGeom>
        </p:spPr>
        <p:txBody>
          <a:bodyPr vert="horz" lIns="91440" tIns="45720" rIns="91440" bIns="45720" rtlCol="0" anchor="b"/>
          <a:lstStyle>
            <a:lvl1pPr algn="r">
              <a:defRPr sz="1200"/>
            </a:lvl1pPr>
          </a:lstStyle>
          <a:p>
            <a:fld id="{15D40E4D-14D7-42C2-816F-EB79C9CB4E80}" type="slidenum">
              <a:rPr lang="de-DE" smtClean="0"/>
              <a:pPr/>
              <a:t>‹#›</a:t>
            </a:fld>
            <a:endParaRPr lang="de-DE"/>
          </a:p>
        </p:txBody>
      </p:sp>
    </p:spTree>
    <p:extLst>
      <p:ext uri="{BB962C8B-B14F-4D97-AF65-F5344CB8AC3E}">
        <p14:creationId xmlns:p14="http://schemas.microsoft.com/office/powerpoint/2010/main" val="156622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9" name="Picture 2" descr="\\DROBO-FS\LP_Storage\002_Aktuelle Projekte\ibf\Geschäftsausstattung\Powerpoint master\PDF_fertig\title_ibf4.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el 1"/>
          <p:cNvSpPr>
            <a:spLocks noGrp="1"/>
          </p:cNvSpPr>
          <p:nvPr>
            <p:ph type="ctrTitle" hasCustomPrompt="1"/>
          </p:nvPr>
        </p:nvSpPr>
        <p:spPr>
          <a:xfrm>
            <a:off x="395288" y="2276475"/>
            <a:ext cx="7772400" cy="1657350"/>
          </a:xfrm>
          <a:prstGeom prst="rect">
            <a:avLst/>
          </a:prstGeom>
        </p:spPr>
        <p:txBody>
          <a:bodyPr lIns="0" tIns="0" rIns="0" bIns="0">
            <a:normAutofit/>
          </a:bodyPr>
          <a:lstStyle>
            <a:lvl1pPr algn="l">
              <a:defRPr sz="4000" b="1">
                <a:solidFill>
                  <a:schemeClr val="bg1"/>
                </a:solidFill>
              </a:defRPr>
            </a:lvl1pPr>
          </a:lstStyle>
          <a:p>
            <a:r>
              <a:rPr lang="de-DE" dirty="0" smtClean="0"/>
              <a:t>Click </a:t>
            </a:r>
            <a:r>
              <a:rPr lang="de-DE" dirty="0" err="1" smtClean="0"/>
              <a:t>to</a:t>
            </a:r>
            <a:r>
              <a:rPr lang="de-DE" dirty="0" smtClean="0"/>
              <a:t> </a:t>
            </a:r>
            <a:r>
              <a:rPr lang="de-DE" dirty="0" err="1" smtClean="0"/>
              <a:t>insert</a:t>
            </a:r>
            <a:r>
              <a:rPr lang="de-DE" dirty="0" smtClean="0"/>
              <a:t> a </a:t>
            </a:r>
            <a:r>
              <a:rPr lang="de-DE" dirty="0" err="1" smtClean="0"/>
              <a:t>headline</a:t>
            </a:r>
            <a:endParaRPr lang="de-DE" dirty="0"/>
          </a:p>
        </p:txBody>
      </p:sp>
      <p:sp>
        <p:nvSpPr>
          <p:cNvPr id="8" name="Rectangle 15"/>
          <p:cNvSpPr>
            <a:spLocks noChangeArrowheads="1"/>
          </p:cNvSpPr>
          <p:nvPr/>
        </p:nvSpPr>
        <p:spPr bwMode="auto">
          <a:xfrm>
            <a:off x="0" y="0"/>
            <a:ext cx="9144000" cy="1185215"/>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Arial Narrow" pitchFamily="34" charset="0"/>
              <a:cs typeface="Arial" pitchFamily="34" charset="0"/>
            </a:endParaRP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SUPPORT IN THE IMPLEMENTATION OF THE REFORM</a:t>
            </a: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OF THE CRIMINAL JUSTICE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Picture 4"/>
          <p:cNvPicPr>
            <a:picLocks noChangeAspect="1" noChangeArrowheads="1"/>
          </p:cNvPicPr>
          <p:nvPr/>
        </p:nvPicPr>
        <p:blipFill>
          <a:blip r:embed="rId3" cstate="print"/>
          <a:srcRect/>
          <a:stretch>
            <a:fillRect/>
          </a:stretch>
        </p:blipFill>
        <p:spPr bwMode="auto">
          <a:xfrm>
            <a:off x="179512" y="116632"/>
            <a:ext cx="995382" cy="576064"/>
          </a:xfrm>
          <a:prstGeom prst="rect">
            <a:avLst/>
          </a:prstGeom>
          <a:noFill/>
        </p:spPr>
      </p:pic>
      <p:sp>
        <p:nvSpPr>
          <p:cNvPr id="12" name="Rectangle 17"/>
          <p:cNvSpPr>
            <a:spLocks noChangeArrowheads="1"/>
          </p:cNvSpPr>
          <p:nvPr/>
        </p:nvSpPr>
        <p:spPr bwMode="auto">
          <a:xfrm>
            <a:off x="0" y="1194696"/>
            <a:ext cx="9144000" cy="218080"/>
          </a:xfrm>
          <a:prstGeom prst="rect">
            <a:avLst/>
          </a:prstGeom>
          <a:solidFill>
            <a:srgbClr val="FFCC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700" b="1" i="0" u="none" strike="noStrike" cap="none" normalizeH="0" baseline="0" smtClean="0">
                <a:ln>
                  <a:noFill/>
                </a:ln>
                <a:solidFill>
                  <a:srgbClr val="000000"/>
                </a:solidFill>
                <a:effectLst/>
                <a:latin typeface="Arial" pitchFamily="34" charset="0"/>
                <a:cs typeface="Arial" pitchFamily="34" charset="0"/>
              </a:rPr>
              <a:t>The E u r o p e a n   U n i o n   I P A  TAIB   2 0 0 9  P r o g r a m m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3" name="Picture 8" descr="Picture1"/>
          <p:cNvPicPr>
            <a:picLocks noChangeAspect="1" noChangeArrowheads="1"/>
          </p:cNvPicPr>
          <p:nvPr/>
        </p:nvPicPr>
        <p:blipFill>
          <a:blip r:embed="rId4" cstate="print"/>
          <a:srcRect/>
          <a:stretch>
            <a:fillRect/>
          </a:stretch>
        </p:blipFill>
        <p:spPr bwMode="auto">
          <a:xfrm>
            <a:off x="8028384" y="116632"/>
            <a:ext cx="938702" cy="576064"/>
          </a:xfrm>
          <a:prstGeom prst="rect">
            <a:avLst/>
          </a:prstGeom>
          <a:noFill/>
        </p:spPr>
      </p:pic>
      <p:sp>
        <p:nvSpPr>
          <p:cNvPr id="15" name="Rectangle 22"/>
          <p:cNvSpPr>
            <a:spLocks noChangeArrowheads="1"/>
          </p:cNvSpPr>
          <p:nvPr userDrawn="1"/>
        </p:nvSpPr>
        <p:spPr bwMode="auto">
          <a:xfrm>
            <a:off x="0" y="5715000"/>
            <a:ext cx="9144000" cy="1143000"/>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BE"/>
          </a:p>
        </p:txBody>
      </p:sp>
      <p:pic>
        <p:nvPicPr>
          <p:cNvPr id="16" name="Picture 7"/>
          <p:cNvPicPr>
            <a:picLocks noChangeArrowheads="1"/>
          </p:cNvPicPr>
          <p:nvPr userDrawn="1"/>
        </p:nvPicPr>
        <p:blipFill>
          <a:blip r:embed="rId5" cstate="print"/>
          <a:srcRect/>
          <a:stretch>
            <a:fillRect/>
          </a:stretch>
        </p:blipFill>
        <p:spPr bwMode="auto">
          <a:xfrm>
            <a:off x="251520" y="6093296"/>
            <a:ext cx="768350" cy="461962"/>
          </a:xfrm>
          <a:prstGeom prst="rect">
            <a:avLst/>
          </a:prstGeom>
          <a:noFill/>
          <a:ln w="9525">
            <a:noFill/>
            <a:miter lim="800000"/>
            <a:headEnd/>
            <a:tailEnd/>
          </a:ln>
        </p:spPr>
      </p:pic>
      <p:sp>
        <p:nvSpPr>
          <p:cNvPr id="17" name="Text Box 25"/>
          <p:cNvSpPr txBox="1">
            <a:spLocks noChangeArrowheads="1"/>
          </p:cNvSpPr>
          <p:nvPr userDrawn="1"/>
        </p:nvSpPr>
        <p:spPr bwMode="auto">
          <a:xfrm>
            <a:off x="971600" y="6237312"/>
            <a:ext cx="3492500" cy="280987"/>
          </a:xfrm>
          <a:prstGeom prst="rect">
            <a:avLst/>
          </a:prstGeom>
          <a:no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This Project is funded by the European Union</a:t>
            </a:r>
            <a:r>
              <a:rPr kumimoji="0" lang="en-US" sz="1100" b="0" i="0" u="none" strike="noStrike" cap="none" normalizeH="0" baseline="0" dirty="0" smtClean="0">
                <a:ln>
                  <a:noFill/>
                </a:ln>
                <a:solidFill>
                  <a:srgbClr val="0F243E"/>
                </a:solidFill>
                <a:effectLst/>
                <a:latin typeface="Calibri" pitchFamily="34" charset="0"/>
                <a:cs typeface="Arial" pitchFamily="34" charset="0"/>
              </a:rPr>
              <a:t> </a:t>
            </a:r>
            <a:endParaRPr kumimoji="0" lang="en-US" sz="1100" b="0" i="0" u="none" strike="noStrike" cap="none" normalizeH="0" baseline="0" dirty="0" smtClean="0">
              <a:ln>
                <a:noFill/>
              </a:ln>
              <a:solidFill>
                <a:srgbClr val="0F243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   </a:t>
            </a:r>
            <a:endParaRPr kumimoji="0" lang="en-US" sz="1100" b="0" i="0" u="none" strike="noStrike" cap="none" normalizeH="0" baseline="0" dirty="0" smtClean="0">
              <a:ln>
                <a:noFill/>
              </a:ln>
              <a:solidFill>
                <a:srgbClr val="0000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3"/>
          <p:cNvSpPr txBox="1">
            <a:spLocks noChangeArrowheads="1"/>
          </p:cNvSpPr>
          <p:nvPr userDrawn="1"/>
        </p:nvSpPr>
        <p:spPr bwMode="auto">
          <a:xfrm>
            <a:off x="6012160" y="5733256"/>
            <a:ext cx="290512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 Project implemented by IBF International Consulting Belgium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Project contacts: Public </a:t>
            </a:r>
            <a:r>
              <a:rPr kumimoji="0" lang="fr-BE" sz="800" b="1" i="0" u="none" strike="noStrike" cap="none" normalizeH="0" baseline="0" dirty="0" err="1" smtClean="0">
                <a:ln>
                  <a:noFill/>
                </a:ln>
                <a:solidFill>
                  <a:srgbClr val="FFFF00"/>
                </a:solidFill>
                <a:effectLst/>
                <a:latin typeface="Arial Narrow" pitchFamily="34" charset="0"/>
                <a:cs typeface="Arial" pitchFamily="34" charset="0"/>
              </a:rPr>
              <a:t>Prosecutor’s</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 Office</a:t>
            </a:r>
          </a:p>
          <a:p>
            <a:pPr marL="0" marR="0" lvl="0" indent="0" algn="l" defTabSz="914400" rtl="0" eaLnBrk="1" fontAlgn="base" latinLnBrk="0" hangingPunct="1">
              <a:lnSpc>
                <a:spcPct val="100000"/>
              </a:lnSpc>
              <a:spcBef>
                <a:spcPct val="0"/>
              </a:spcBef>
              <a:spcAft>
                <a:spcPct val="0"/>
              </a:spcAft>
              <a:buClrTx/>
              <a:buSzTx/>
              <a:buFontTx/>
              <a:buNone/>
              <a:tabLst/>
            </a:pPr>
            <a:r>
              <a:rPr kumimoji="0" lang="fr-BE"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Kej</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Dimitar</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Vlahov</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bb, Skopje</a:t>
            </a:r>
          </a:p>
          <a:p>
            <a:pPr marL="0" marR="0" lvl="0" indent="0" algn="l" defTabSz="914400" rtl="0" eaLnBrk="1" fontAlgn="base" latinLnBrk="0" hangingPunct="1">
              <a:lnSpc>
                <a:spcPct val="100000"/>
              </a:lnSpc>
              <a:spcBef>
                <a:spcPct val="0"/>
              </a:spcBef>
              <a:spcAft>
                <a:spcPts val="40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s-ES" sz="800" b="1" i="0" u="none" strike="noStrike" cap="none" normalizeH="0" baseline="0" dirty="0" smtClean="0">
                <a:ln>
                  <a:noFill/>
                </a:ln>
                <a:solidFill>
                  <a:srgbClr val="FFFF00"/>
                </a:solidFill>
                <a:effectLst/>
                <a:latin typeface="Arial Narrow" pitchFamily="34" charset="0"/>
                <a:cs typeface="Arial" pitchFamily="34" charset="0"/>
              </a:rPr>
              <a:t>Tel :    +389 2 3219 850</a:t>
            </a:r>
            <a:endParaRPr kumimoji="0" lang="es-ES" sz="800" b="1" i="0" u="none" strike="noStrike" cap="none" normalizeH="0" baseline="0" dirty="0" smtClean="0">
              <a:ln>
                <a:noFill/>
              </a:ln>
              <a:solidFill>
                <a:srgbClr val="00008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 name="Picture 8" descr="\\DROBO-FS\LP_Storage\002_Aktuelle Projekte\ibf\Logo_Paket\Logo_Vector\ibf_negativ_blau\ibf_logo_negativ_blau\ibf_logo_negativ_transp.png"/>
          <p:cNvPicPr>
            <a:picLocks noChangeAspect="1" noChangeArrowheads="1"/>
          </p:cNvPicPr>
          <p:nvPr userDrawn="1"/>
        </p:nvPicPr>
        <p:blipFill>
          <a:blip r:embed="rId6" cstate="print"/>
          <a:srcRect/>
          <a:stretch>
            <a:fillRect/>
          </a:stretch>
        </p:blipFill>
        <p:spPr bwMode="auto">
          <a:xfrm>
            <a:off x="6084169" y="6237312"/>
            <a:ext cx="720080" cy="63288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Vertikaler Textplatzhalter 2"/>
          <p:cNvSpPr>
            <a:spLocks noGrp="1"/>
          </p:cNvSpPr>
          <p:nvPr>
            <p:ph type="body" orient="vert" idx="1" hasCustomPrompt="1"/>
          </p:nvPr>
        </p:nvSpPr>
        <p:spPr/>
        <p:txBody>
          <a:bodyPr vert="eaVert"/>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304AD662-EB70-404C-B537-497F14080900}" type="datetime1">
              <a:rPr lang="de-DE" smtClean="0"/>
              <a:pPr/>
              <a:t>15.10.2014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6629400" y="274638"/>
            <a:ext cx="2057400" cy="5851525"/>
          </a:xfrm>
          <a:prstGeom prst="rect">
            <a:avLst/>
          </a:prstGeom>
        </p:spPr>
        <p:txBody>
          <a:bodyPr vert="eaVert"/>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Vertikaler Textplatzhalter 2"/>
          <p:cNvSpPr>
            <a:spLocks noGrp="1"/>
          </p:cNvSpPr>
          <p:nvPr>
            <p:ph type="body" orient="vert" idx="1" hasCustomPrompt="1"/>
          </p:nvPr>
        </p:nvSpPr>
        <p:spPr>
          <a:xfrm>
            <a:off x="457200" y="274638"/>
            <a:ext cx="6019800" cy="5851525"/>
          </a:xfrm>
        </p:spPr>
        <p:txBody>
          <a:bodyPr vert="eaVert"/>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E2B0C031-4F6B-4851-AE03-CE33B86DD7F4}" type="datetime1">
              <a:rPr lang="de-DE" smtClean="0"/>
              <a:pPr/>
              <a:t>15.10.2014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idx="1" hasCustomPrompt="1"/>
          </p:nvPr>
        </p:nvSpPr>
        <p:spPr/>
        <p:txBody>
          <a:body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11A79E4D-ACD5-4CC5-B03C-8D5DA5855AEF}" type="datetime1">
              <a:rPr lang="de-DE" smtClean="0"/>
              <a:pPr/>
              <a:t>15.10.2014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2276475"/>
            <a:ext cx="7772400" cy="1657350"/>
          </a:xfrm>
          <a:prstGeom prst="rect">
            <a:avLst/>
          </a:prstGeom>
        </p:spPr>
        <p:txBody>
          <a:bodyPr lIns="0" tIns="0" rIns="0" bIns="0" anchor="ctr">
            <a:normAutofit/>
          </a:bodyPr>
          <a:lstStyle>
            <a:lvl1pPr algn="l">
              <a:defRPr sz="3000" b="1" cap="all"/>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Textplatzhalter 2"/>
          <p:cNvSpPr>
            <a:spLocks noGrp="1"/>
          </p:cNvSpPr>
          <p:nvPr>
            <p:ph type="body" idx="1" hasCustomPrompt="1"/>
          </p:nvPr>
        </p:nvSpPr>
        <p:spPr>
          <a:xfrm>
            <a:off x="395288" y="333375"/>
            <a:ext cx="7772400" cy="1655763"/>
          </a:xfrm>
        </p:spPr>
        <p:txBody>
          <a:bodyPr lIns="0" tIns="0" rIns="0" bIns="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text</a:t>
            </a:r>
            <a:endParaRPr lang="de-DE" dirty="0" smtClean="0"/>
          </a:p>
        </p:txBody>
      </p:sp>
      <p:sp>
        <p:nvSpPr>
          <p:cNvPr id="4" name="Datumsplatzhalter 3"/>
          <p:cNvSpPr>
            <a:spLocks noGrp="1"/>
          </p:cNvSpPr>
          <p:nvPr>
            <p:ph type="dt" sz="half" idx="10"/>
          </p:nvPr>
        </p:nvSpPr>
        <p:spPr/>
        <p:txBody>
          <a:bodyPr/>
          <a:lstStyle/>
          <a:p>
            <a:fld id="{54963E80-2D86-4A0B-B53C-800C69A89981}" type="datetime1">
              <a:rPr lang="de-DE" smtClean="0"/>
              <a:pPr/>
              <a:t>15.10.2014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lvl1pPr>
              <a:defRPr baseline="0">
                <a:solidFill>
                  <a:schemeClr val="tx2"/>
                </a:solidFill>
              </a:defRPr>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sz="half" idx="1" hasCustomPrompt="1"/>
          </p:nvPr>
        </p:nvSpPr>
        <p:spPr>
          <a:xfrm>
            <a:off x="395288" y="2276475"/>
            <a:ext cx="4032250" cy="360045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Inhaltsplatzhalter 3"/>
          <p:cNvSpPr>
            <a:spLocks noGrp="1"/>
          </p:cNvSpPr>
          <p:nvPr>
            <p:ph sz="half" idx="2" hasCustomPrompt="1"/>
          </p:nvPr>
        </p:nvSpPr>
        <p:spPr>
          <a:xfrm>
            <a:off x="4716462" y="2276475"/>
            <a:ext cx="4032251" cy="360045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5" name="Datumsplatzhalter 4"/>
          <p:cNvSpPr>
            <a:spLocks noGrp="1"/>
          </p:cNvSpPr>
          <p:nvPr>
            <p:ph type="dt" sz="half" idx="10"/>
          </p:nvPr>
        </p:nvSpPr>
        <p:spPr/>
        <p:txBody>
          <a:bodyPr/>
          <a:lstStyle/>
          <a:p>
            <a:fld id="{9435CEF9-3296-40A7-9A60-ACE037BFEE56}" type="datetime1">
              <a:rPr lang="de-DE" smtClean="0"/>
              <a:pPr/>
              <a:t>15.10.2014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lIns="0" tIns="0" rIns="0" bIns="0"/>
          <a:lstStyle>
            <a:lvl1pPr>
              <a:defRPr/>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Textplatzhalter 2"/>
          <p:cNvSpPr>
            <a:spLocks noGrp="1"/>
          </p:cNvSpPr>
          <p:nvPr>
            <p:ph type="body" idx="1" hasCustomPrompt="1"/>
          </p:nvPr>
        </p:nvSpPr>
        <p:spPr>
          <a:xfrm>
            <a:off x="395288" y="2276475"/>
            <a:ext cx="4040188" cy="639762"/>
          </a:xfrm>
        </p:spPr>
        <p:txBody>
          <a:bodyPr lIns="0" tIns="0" rIns="0" bIns="0"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smtClean="0"/>
          </a:p>
        </p:txBody>
      </p:sp>
      <p:sp>
        <p:nvSpPr>
          <p:cNvPr id="4" name="Inhaltsplatzhalter 3"/>
          <p:cNvSpPr>
            <a:spLocks noGrp="1"/>
          </p:cNvSpPr>
          <p:nvPr>
            <p:ph sz="half" idx="2" hasCustomPrompt="1"/>
          </p:nvPr>
        </p:nvSpPr>
        <p:spPr>
          <a:xfrm>
            <a:off x="395288" y="2928934"/>
            <a:ext cx="4032250" cy="2947991"/>
          </a:xfrm>
        </p:spPr>
        <p:txBody>
          <a:bodyPr lIns="0" tIns="0" rIns="0" bIns="0">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5" name="Textplatzhalter 4"/>
          <p:cNvSpPr>
            <a:spLocks noGrp="1"/>
          </p:cNvSpPr>
          <p:nvPr>
            <p:ph type="body" sz="quarter" idx="3" hasCustomPrompt="1"/>
          </p:nvPr>
        </p:nvSpPr>
        <p:spPr>
          <a:xfrm>
            <a:off x="4716463" y="2276475"/>
            <a:ext cx="4041775" cy="639762"/>
          </a:xfrm>
        </p:spPr>
        <p:txBody>
          <a:bodyPr lIns="0" tIns="0" rIns="0" bIns="0"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smtClean="0"/>
          </a:p>
        </p:txBody>
      </p:sp>
      <p:sp>
        <p:nvSpPr>
          <p:cNvPr id="6" name="Inhaltsplatzhalter 5"/>
          <p:cNvSpPr>
            <a:spLocks noGrp="1"/>
          </p:cNvSpPr>
          <p:nvPr>
            <p:ph sz="quarter" idx="4" hasCustomPrompt="1"/>
          </p:nvPr>
        </p:nvSpPr>
        <p:spPr>
          <a:xfrm>
            <a:off x="4716464" y="2928934"/>
            <a:ext cx="4032250" cy="2947991"/>
          </a:xfrm>
        </p:spPr>
        <p:txBody>
          <a:bodyPr lIns="0" tIns="0" rIns="0" bIns="0">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7" name="Datumsplatzhalter 6"/>
          <p:cNvSpPr>
            <a:spLocks noGrp="1"/>
          </p:cNvSpPr>
          <p:nvPr>
            <p:ph type="dt" sz="half" idx="10"/>
          </p:nvPr>
        </p:nvSpPr>
        <p:spPr/>
        <p:txBody>
          <a:bodyPr/>
          <a:lstStyle/>
          <a:p>
            <a:fld id="{96FB8099-AA0F-4BC4-8977-CAC4A2A3BA38}" type="datetime1">
              <a:rPr lang="de-DE" smtClean="0"/>
              <a:pPr/>
              <a:t>15.10.2014</a:t>
            </a:fld>
            <a:endParaRPr lang="de-DE"/>
          </a:p>
        </p:txBody>
      </p:sp>
      <p:sp>
        <p:nvSpPr>
          <p:cNvPr id="8" name="Fußzeilenplatzhalter 7"/>
          <p:cNvSpPr>
            <a:spLocks noGrp="1"/>
          </p:cNvSpPr>
          <p:nvPr>
            <p:ph type="ftr" sz="quarter" idx="11"/>
          </p:nvPr>
        </p:nvSpPr>
        <p:spPr/>
        <p:txBody>
          <a:bodyPr/>
          <a:lstStyle/>
          <a:p>
            <a:r>
              <a:rPr lang="en-US" smtClean="0"/>
              <a:t>Title of the presentation, Place and Date</a:t>
            </a:r>
            <a:endParaRPr lang="de-DE"/>
          </a:p>
        </p:txBody>
      </p:sp>
      <p:sp>
        <p:nvSpPr>
          <p:cNvPr id="9" name="Foliennummernplatzhalter 8"/>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Datumsplatzhalter 2"/>
          <p:cNvSpPr>
            <a:spLocks noGrp="1"/>
          </p:cNvSpPr>
          <p:nvPr>
            <p:ph type="dt" sz="half" idx="10"/>
          </p:nvPr>
        </p:nvSpPr>
        <p:spPr/>
        <p:txBody>
          <a:bodyPr/>
          <a:lstStyle/>
          <a:p>
            <a:fld id="{55E21CFE-FBCB-4C6A-A11C-1FCE9A286A75}" type="datetime1">
              <a:rPr lang="de-DE" smtClean="0"/>
              <a:pPr/>
              <a:t>15.10.2014</a:t>
            </a:fld>
            <a:endParaRPr lang="de-DE"/>
          </a:p>
        </p:txBody>
      </p:sp>
      <p:sp>
        <p:nvSpPr>
          <p:cNvPr id="4" name="Fußzeilenplatzhalter 3"/>
          <p:cNvSpPr>
            <a:spLocks noGrp="1"/>
          </p:cNvSpPr>
          <p:nvPr>
            <p:ph type="ftr" sz="quarter" idx="11"/>
          </p:nvPr>
        </p:nvSpPr>
        <p:spPr/>
        <p:txBody>
          <a:bodyPr/>
          <a:lstStyle/>
          <a:p>
            <a:r>
              <a:rPr lang="en-US" smtClean="0"/>
              <a:t>Title of the presentation, Place and Date</a:t>
            </a:r>
            <a:endParaRPr lang="de-DE"/>
          </a:p>
        </p:txBody>
      </p:sp>
      <p:sp>
        <p:nvSpPr>
          <p:cNvPr id="5" name="Foliennummernplatzhalter 4"/>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4A07E22-4225-43F1-8BAC-CABC6C625982}" type="datetime1">
              <a:rPr lang="de-DE" smtClean="0"/>
              <a:pPr/>
              <a:t>15.10.2014</a:t>
            </a:fld>
            <a:endParaRPr lang="de-DE"/>
          </a:p>
        </p:txBody>
      </p:sp>
      <p:sp>
        <p:nvSpPr>
          <p:cNvPr id="3" name="Fußzeilenplatzhalter 2"/>
          <p:cNvSpPr>
            <a:spLocks noGrp="1"/>
          </p:cNvSpPr>
          <p:nvPr>
            <p:ph type="ftr" sz="quarter" idx="11"/>
          </p:nvPr>
        </p:nvSpPr>
        <p:spPr/>
        <p:txBody>
          <a:bodyPr/>
          <a:lstStyle/>
          <a:p>
            <a:r>
              <a:rPr lang="en-US" smtClean="0"/>
              <a:t>Title of the presentation, Place and Date</a:t>
            </a:r>
            <a:endParaRPr lang="de-DE"/>
          </a:p>
        </p:txBody>
      </p:sp>
      <p:sp>
        <p:nvSpPr>
          <p:cNvPr id="4" name="Foliennummernplatzhalter 3"/>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3008313" cy="1655763"/>
          </a:xfrm>
          <a:prstGeom prst="rect">
            <a:avLst/>
          </a:prstGeom>
        </p:spPr>
        <p:txBody>
          <a:bodyPr anchor="ctr"/>
          <a:lstStyle>
            <a:lvl1pPr algn="l">
              <a:defRPr sz="2000" b="1"/>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idx="1" hasCustomPrompt="1"/>
          </p:nvPr>
        </p:nvSpPr>
        <p:spPr>
          <a:xfrm>
            <a:off x="3575050" y="333375"/>
            <a:ext cx="5173663" cy="55435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Textplatzhalter 3"/>
          <p:cNvSpPr>
            <a:spLocks noGrp="1"/>
          </p:cNvSpPr>
          <p:nvPr>
            <p:ph type="body" sz="half" idx="2" hasCustomPrompt="1"/>
          </p:nvPr>
        </p:nvSpPr>
        <p:spPr>
          <a:xfrm>
            <a:off x="395289" y="2276475"/>
            <a:ext cx="3033704" cy="3600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p:txBody>
      </p:sp>
      <p:sp>
        <p:nvSpPr>
          <p:cNvPr id="5" name="Datumsplatzhalter 4"/>
          <p:cNvSpPr>
            <a:spLocks noGrp="1"/>
          </p:cNvSpPr>
          <p:nvPr>
            <p:ph type="dt" sz="half" idx="10"/>
          </p:nvPr>
        </p:nvSpPr>
        <p:spPr/>
        <p:txBody>
          <a:bodyPr/>
          <a:lstStyle/>
          <a:p>
            <a:fld id="{74353267-6A10-45D1-B1AC-BF253FB61C3C}" type="datetime1">
              <a:rPr lang="de-DE" smtClean="0"/>
              <a:pPr/>
              <a:t>15.10.2014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4221162"/>
            <a:ext cx="8353425" cy="779473"/>
          </a:xfrm>
          <a:prstGeom prst="rect">
            <a:avLst/>
          </a:prstGeom>
        </p:spPr>
        <p:txBody>
          <a:bodyPr anchor="b"/>
          <a:lstStyle>
            <a:lvl1pPr algn="l">
              <a:defRPr sz="2000" b="1"/>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Bildplatzhalter 2"/>
          <p:cNvSpPr>
            <a:spLocks noGrp="1"/>
          </p:cNvSpPr>
          <p:nvPr>
            <p:ph type="pic" idx="1"/>
          </p:nvPr>
        </p:nvSpPr>
        <p:spPr>
          <a:xfrm>
            <a:off x="395287" y="333375"/>
            <a:ext cx="6192837" cy="3600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platzhalter 3"/>
          <p:cNvSpPr>
            <a:spLocks noGrp="1"/>
          </p:cNvSpPr>
          <p:nvPr>
            <p:ph type="body" sz="half" idx="2" hasCustomPrompt="1"/>
          </p:nvPr>
        </p:nvSpPr>
        <p:spPr>
          <a:xfrm>
            <a:off x="395288" y="5072075"/>
            <a:ext cx="8353425" cy="804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a:p>
        </p:txBody>
      </p:sp>
      <p:sp>
        <p:nvSpPr>
          <p:cNvPr id="5" name="Datumsplatzhalter 4"/>
          <p:cNvSpPr>
            <a:spLocks noGrp="1"/>
          </p:cNvSpPr>
          <p:nvPr>
            <p:ph type="dt" sz="half" idx="10"/>
          </p:nvPr>
        </p:nvSpPr>
        <p:spPr/>
        <p:txBody>
          <a:bodyPr/>
          <a:lstStyle/>
          <a:p>
            <a:fld id="{B6117B99-5801-47DD-8D6D-8D8AF3602248}" type="datetime1">
              <a:rPr lang="de-DE" smtClean="0"/>
              <a:pPr/>
              <a:t>15.10.2014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9" name="Picture 3" descr="\\DROBO-FS\LP_Storage\002_Aktuelle Projekte\ibf\Geschäftsausstattung\Powerpoint master\PDF_fertig\content_ibf4.jpg"/>
          <p:cNvPicPr>
            <a:picLocks noChangeAspect="1" noChangeArrowheads="1"/>
          </p:cNvPicPr>
          <p:nvPr/>
        </p:nvPicPr>
        <p:blipFill>
          <a:blip r:embed="rId13" cstate="print"/>
          <a:srcRect/>
          <a:stretch>
            <a:fillRect/>
          </a:stretch>
        </p:blipFill>
        <p:spPr bwMode="auto">
          <a:xfrm>
            <a:off x="0" y="6308725"/>
            <a:ext cx="9144000" cy="549275"/>
          </a:xfrm>
          <a:prstGeom prst="rect">
            <a:avLst/>
          </a:prstGeom>
          <a:noFill/>
        </p:spPr>
      </p:pic>
      <p:sp>
        <p:nvSpPr>
          <p:cNvPr id="3" name="Textplatzhalter 2"/>
          <p:cNvSpPr>
            <a:spLocks noGrp="1"/>
          </p:cNvSpPr>
          <p:nvPr>
            <p:ph type="body" idx="1"/>
          </p:nvPr>
        </p:nvSpPr>
        <p:spPr>
          <a:xfrm>
            <a:off x="395288" y="2276475"/>
            <a:ext cx="8353425" cy="3600450"/>
          </a:xfrm>
          <a:prstGeom prst="rect">
            <a:avLst/>
          </a:prstGeom>
        </p:spPr>
        <p:txBody>
          <a:bodyPr vert="horz" lIns="0" tIns="0" rIns="0" bIns="0" rtlCol="0">
            <a:normAutofit/>
          </a:body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2"/>
          </p:nvPr>
        </p:nvSpPr>
        <p:spPr>
          <a:xfrm>
            <a:off x="395288" y="6308725"/>
            <a:ext cx="1873250" cy="549274"/>
          </a:xfrm>
          <a:prstGeom prst="rect">
            <a:avLst/>
          </a:prstGeom>
        </p:spPr>
        <p:txBody>
          <a:bodyPr vert="horz" lIns="0" tIns="0" rIns="0" bIns="0" rtlCol="0" anchor="ctr"/>
          <a:lstStyle>
            <a:lvl1pPr algn="l">
              <a:defRPr sz="1200">
                <a:solidFill>
                  <a:schemeClr val="bg1"/>
                </a:solidFill>
              </a:defRPr>
            </a:lvl1pPr>
          </a:lstStyle>
          <a:p>
            <a:fld id="{7B7287EE-4DB8-4ACB-8DCD-F1DB1C73A600}" type="datetime1">
              <a:rPr lang="de-DE" smtClean="0"/>
              <a:pPr/>
              <a:t>15.10.2014</a:t>
            </a:fld>
            <a:endParaRPr lang="de-DE" dirty="0"/>
          </a:p>
        </p:txBody>
      </p:sp>
      <p:sp>
        <p:nvSpPr>
          <p:cNvPr id="5" name="Fußzeilenplatzhalter 4"/>
          <p:cNvSpPr>
            <a:spLocks noGrp="1"/>
          </p:cNvSpPr>
          <p:nvPr>
            <p:ph type="ftr" sz="quarter" idx="3"/>
          </p:nvPr>
        </p:nvSpPr>
        <p:spPr>
          <a:xfrm>
            <a:off x="2555875" y="6308724"/>
            <a:ext cx="4032250" cy="549275"/>
          </a:xfrm>
          <a:prstGeom prst="rect">
            <a:avLst/>
          </a:prstGeom>
        </p:spPr>
        <p:txBody>
          <a:bodyPr vert="horz" lIns="0" tIns="0" rIns="0" bIns="0" rtlCol="0" anchor="ctr"/>
          <a:lstStyle>
            <a:lvl1pPr algn="ctr">
              <a:defRPr sz="1200">
                <a:solidFill>
                  <a:schemeClr val="bg1"/>
                </a:solidFill>
              </a:defRPr>
            </a:lvl1pPr>
          </a:lstStyle>
          <a:p>
            <a:r>
              <a:rPr lang="en-US" smtClean="0"/>
              <a:t>Title of the presentation, Place and Date</a:t>
            </a:r>
            <a:endParaRPr lang="de-DE" dirty="0"/>
          </a:p>
        </p:txBody>
      </p:sp>
      <p:sp>
        <p:nvSpPr>
          <p:cNvPr id="6" name="Foliennummernplatzhalter 5"/>
          <p:cNvSpPr>
            <a:spLocks noGrp="1"/>
          </p:cNvSpPr>
          <p:nvPr>
            <p:ph type="sldNum" sz="quarter" idx="4"/>
          </p:nvPr>
        </p:nvSpPr>
        <p:spPr>
          <a:xfrm>
            <a:off x="6877050" y="6308724"/>
            <a:ext cx="1871663" cy="549275"/>
          </a:xfrm>
          <a:prstGeom prst="rect">
            <a:avLst/>
          </a:prstGeom>
        </p:spPr>
        <p:txBody>
          <a:bodyPr vert="horz" lIns="0" tIns="0" rIns="0" bIns="0" rtlCol="0" anchor="ctr"/>
          <a:lstStyle>
            <a:lvl1pPr algn="r">
              <a:defRPr sz="1200">
                <a:solidFill>
                  <a:schemeClr val="bg1"/>
                </a:solidFill>
              </a:defRPr>
            </a:lvl1pPr>
          </a:lstStyle>
          <a:p>
            <a:r>
              <a:rPr lang="de-DE" dirty="0" smtClean="0"/>
              <a:t>Page </a:t>
            </a:r>
            <a:fld id="{4A4F81FB-8C31-45D0-9F2F-16922F4D87AC}" type="slidenum">
              <a:rPr lang="de-DE" smtClean="0"/>
              <a:pPr/>
              <a:t>‹#›</a:t>
            </a:fld>
            <a:r>
              <a:rPr lang="de-DE" dirty="0" smtClean="0"/>
              <a:t> </a:t>
            </a:r>
            <a:endParaRPr lang="de-DE" dirty="0"/>
          </a:p>
        </p:txBody>
      </p:sp>
      <p:sp>
        <p:nvSpPr>
          <p:cNvPr id="11" name="Rectangle 15"/>
          <p:cNvSpPr>
            <a:spLocks noChangeArrowheads="1"/>
          </p:cNvSpPr>
          <p:nvPr/>
        </p:nvSpPr>
        <p:spPr bwMode="auto">
          <a:xfrm>
            <a:off x="0" y="0"/>
            <a:ext cx="9144000" cy="1185215"/>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Arial Narrow" pitchFamily="34" charset="0"/>
              <a:cs typeface="Arial" pitchFamily="34" charset="0"/>
            </a:endParaRP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SUPPORT IN THE IMPLEMENTATION OF THE REFORM</a:t>
            </a: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OF THE CRIMINAL JUSTICE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Picture 4"/>
          <p:cNvPicPr>
            <a:picLocks noChangeAspect="1" noChangeArrowheads="1"/>
          </p:cNvPicPr>
          <p:nvPr/>
        </p:nvPicPr>
        <p:blipFill>
          <a:blip r:embed="rId14" cstate="print"/>
          <a:srcRect/>
          <a:stretch>
            <a:fillRect/>
          </a:stretch>
        </p:blipFill>
        <p:spPr bwMode="auto">
          <a:xfrm>
            <a:off x="107504" y="116632"/>
            <a:ext cx="995382" cy="617263"/>
          </a:xfrm>
          <a:prstGeom prst="rect">
            <a:avLst/>
          </a:prstGeom>
          <a:noFill/>
        </p:spPr>
      </p:pic>
      <p:sp>
        <p:nvSpPr>
          <p:cNvPr id="13" name="Rectangle 17"/>
          <p:cNvSpPr>
            <a:spLocks noChangeArrowheads="1"/>
          </p:cNvSpPr>
          <p:nvPr/>
        </p:nvSpPr>
        <p:spPr bwMode="auto">
          <a:xfrm>
            <a:off x="0" y="1194696"/>
            <a:ext cx="9144000" cy="218080"/>
          </a:xfrm>
          <a:prstGeom prst="rect">
            <a:avLst/>
          </a:prstGeom>
          <a:solidFill>
            <a:srgbClr val="FFCC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700" b="1" i="0" u="none" strike="noStrike" cap="none" normalizeH="0" baseline="0" smtClean="0">
                <a:ln>
                  <a:noFill/>
                </a:ln>
                <a:solidFill>
                  <a:srgbClr val="000000"/>
                </a:solidFill>
                <a:effectLst/>
                <a:latin typeface="Arial" pitchFamily="34" charset="0"/>
                <a:cs typeface="Arial" pitchFamily="34" charset="0"/>
              </a:rPr>
              <a:t>The E u r o p e a n   U n i o n   I P A  TAIB   2 0 0 9  P r o g r a m m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8" descr="Picture1"/>
          <p:cNvPicPr>
            <a:picLocks noChangeAspect="1" noChangeArrowheads="1"/>
          </p:cNvPicPr>
          <p:nvPr/>
        </p:nvPicPr>
        <p:blipFill>
          <a:blip r:embed="rId15" cstate="print"/>
          <a:srcRect/>
          <a:stretch>
            <a:fillRect/>
          </a:stretch>
        </p:blipFill>
        <p:spPr bwMode="auto">
          <a:xfrm>
            <a:off x="8028384" y="116632"/>
            <a:ext cx="938702" cy="594033"/>
          </a:xfrm>
          <a:prstGeom prst="rect">
            <a:avLst/>
          </a:prstGeom>
          <a:noFill/>
        </p:spPr>
      </p:pic>
      <p:sp>
        <p:nvSpPr>
          <p:cNvPr id="2058" name="Rectangle 22"/>
          <p:cNvSpPr>
            <a:spLocks noChangeArrowheads="1"/>
          </p:cNvSpPr>
          <p:nvPr userDrawn="1"/>
        </p:nvSpPr>
        <p:spPr bwMode="auto">
          <a:xfrm>
            <a:off x="0" y="5715000"/>
            <a:ext cx="9144000" cy="1143000"/>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BE"/>
          </a:p>
        </p:txBody>
      </p:sp>
      <p:pic>
        <p:nvPicPr>
          <p:cNvPr id="2059" name="Picture 7"/>
          <p:cNvPicPr>
            <a:picLocks noChangeArrowheads="1"/>
          </p:cNvPicPr>
          <p:nvPr userDrawn="1"/>
        </p:nvPicPr>
        <p:blipFill>
          <a:blip r:embed="rId16" cstate="print"/>
          <a:srcRect/>
          <a:stretch>
            <a:fillRect/>
          </a:stretch>
        </p:blipFill>
        <p:spPr bwMode="auto">
          <a:xfrm>
            <a:off x="251520" y="6093296"/>
            <a:ext cx="768350" cy="461962"/>
          </a:xfrm>
          <a:prstGeom prst="rect">
            <a:avLst/>
          </a:prstGeom>
          <a:noFill/>
          <a:ln w="9525">
            <a:noFill/>
            <a:miter lim="800000"/>
            <a:headEnd/>
            <a:tailEnd/>
          </a:ln>
        </p:spPr>
      </p:pic>
      <p:sp>
        <p:nvSpPr>
          <p:cNvPr id="2061" name="Text Box 25"/>
          <p:cNvSpPr txBox="1">
            <a:spLocks noChangeArrowheads="1"/>
          </p:cNvSpPr>
          <p:nvPr userDrawn="1"/>
        </p:nvSpPr>
        <p:spPr bwMode="auto">
          <a:xfrm>
            <a:off x="971600" y="6237312"/>
            <a:ext cx="3492500" cy="280987"/>
          </a:xfrm>
          <a:prstGeom prst="rect">
            <a:avLst/>
          </a:prstGeom>
          <a:no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This Project is funded by the European Union</a:t>
            </a:r>
            <a:r>
              <a:rPr kumimoji="0" lang="en-US" sz="1100" b="0" i="0" u="none" strike="noStrike" cap="none" normalizeH="0" baseline="0" dirty="0" smtClean="0">
                <a:ln>
                  <a:noFill/>
                </a:ln>
                <a:solidFill>
                  <a:srgbClr val="0F243E"/>
                </a:solidFill>
                <a:effectLst/>
                <a:latin typeface="Calibri" pitchFamily="34" charset="0"/>
                <a:cs typeface="Arial" pitchFamily="34" charset="0"/>
              </a:rPr>
              <a:t> </a:t>
            </a:r>
            <a:endParaRPr kumimoji="0" lang="en-US" sz="1100" b="0" i="0" u="none" strike="noStrike" cap="none" normalizeH="0" baseline="0" dirty="0" smtClean="0">
              <a:ln>
                <a:noFill/>
              </a:ln>
              <a:solidFill>
                <a:srgbClr val="0F243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   </a:t>
            </a:r>
            <a:endParaRPr kumimoji="0" lang="en-US" sz="1100" b="0" i="0" u="none" strike="noStrike" cap="none" normalizeH="0" baseline="0" dirty="0" smtClean="0">
              <a:ln>
                <a:noFill/>
              </a:ln>
              <a:solidFill>
                <a:srgbClr val="0000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Text Box 53"/>
          <p:cNvSpPr txBox="1">
            <a:spLocks noChangeArrowheads="1"/>
          </p:cNvSpPr>
          <p:nvPr userDrawn="1"/>
        </p:nvSpPr>
        <p:spPr bwMode="auto">
          <a:xfrm>
            <a:off x="6012160" y="5733256"/>
            <a:ext cx="290512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 Project implemented by IBF International Consulting Belgium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Project contacts: Public </a:t>
            </a:r>
            <a:r>
              <a:rPr kumimoji="0" lang="fr-BE" sz="800" b="1" i="0" u="none" strike="noStrike" cap="none" normalizeH="0" baseline="0" dirty="0" err="1" smtClean="0">
                <a:ln>
                  <a:noFill/>
                </a:ln>
                <a:solidFill>
                  <a:srgbClr val="FFFF00"/>
                </a:solidFill>
                <a:effectLst/>
                <a:latin typeface="Arial Narrow" pitchFamily="34" charset="0"/>
                <a:cs typeface="Arial" pitchFamily="34" charset="0"/>
              </a:rPr>
              <a:t>Prosecutor’s</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 Office</a:t>
            </a:r>
          </a:p>
          <a:p>
            <a:pPr marL="0" marR="0" lvl="0" indent="0" algn="l" defTabSz="914400" rtl="0" eaLnBrk="1" fontAlgn="base" latinLnBrk="0" hangingPunct="1">
              <a:lnSpc>
                <a:spcPct val="100000"/>
              </a:lnSpc>
              <a:spcBef>
                <a:spcPct val="0"/>
              </a:spcBef>
              <a:spcAft>
                <a:spcPct val="0"/>
              </a:spcAft>
              <a:buClrTx/>
              <a:buSzTx/>
              <a:buFontTx/>
              <a:buNone/>
              <a:tabLst/>
            </a:pPr>
            <a:r>
              <a:rPr kumimoji="0" lang="fr-BE"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Kej</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Dimitar</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Vlahov</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bb, Skopje</a:t>
            </a:r>
          </a:p>
          <a:p>
            <a:pPr marL="0" marR="0" lvl="0" indent="0" algn="l" defTabSz="914400" rtl="0" eaLnBrk="1" fontAlgn="base" latinLnBrk="0" hangingPunct="1">
              <a:lnSpc>
                <a:spcPct val="100000"/>
              </a:lnSpc>
              <a:spcBef>
                <a:spcPct val="0"/>
              </a:spcBef>
              <a:spcAft>
                <a:spcPts val="40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s-ES" sz="800" b="1" i="0" u="none" strike="noStrike" cap="none" normalizeH="0" baseline="0" dirty="0" smtClean="0">
                <a:ln>
                  <a:noFill/>
                </a:ln>
                <a:solidFill>
                  <a:srgbClr val="FFFF00"/>
                </a:solidFill>
                <a:effectLst/>
                <a:latin typeface="Arial Narrow" pitchFamily="34" charset="0"/>
                <a:cs typeface="Arial" pitchFamily="34" charset="0"/>
              </a:rPr>
              <a:t>Tel :    +389 2 3219 850</a:t>
            </a:r>
            <a:endParaRPr kumimoji="0" lang="es-ES" sz="800" b="1" i="0" u="none" strike="noStrike" cap="none" normalizeH="0" baseline="0" dirty="0" smtClean="0">
              <a:ln>
                <a:noFill/>
              </a:ln>
              <a:solidFill>
                <a:srgbClr val="00008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 name="Picture 8" descr="\\DROBO-FS\LP_Storage\002_Aktuelle Projekte\ibf\Logo_Paket\Logo_Vector\ibf_negativ_blau\ibf_logo_negativ_blau\ibf_logo_negativ_transp.png"/>
          <p:cNvPicPr>
            <a:picLocks noChangeAspect="1" noChangeArrowheads="1"/>
          </p:cNvPicPr>
          <p:nvPr userDrawn="1"/>
        </p:nvPicPr>
        <p:blipFill>
          <a:blip r:embed="rId17" cstate="print"/>
          <a:srcRect/>
          <a:stretch>
            <a:fillRect/>
          </a:stretch>
        </p:blipFill>
        <p:spPr bwMode="auto">
          <a:xfrm>
            <a:off x="6084169" y="6237312"/>
            <a:ext cx="720080" cy="63288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628650" indent="-266700" algn="l" defTabSz="914400" rtl="0" eaLnBrk="1" latinLnBrk="0" hangingPunct="1">
        <a:spcBef>
          <a:spcPct val="20000"/>
        </a:spcBef>
        <a:buFont typeface="Arial" pitchFamily="34" charset="0"/>
        <a:buChar char="–"/>
        <a:defRPr sz="1800" kern="1200" baseline="0">
          <a:solidFill>
            <a:schemeClr val="tx1"/>
          </a:solidFill>
          <a:latin typeface="+mn-lt"/>
          <a:ea typeface="+mn-ea"/>
          <a:cs typeface="+mn-cs"/>
        </a:defRPr>
      </a:lvl2pPr>
      <a:lvl3pPr marL="809625"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990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116205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700808"/>
            <a:ext cx="7772400" cy="1657350"/>
          </a:xfrm>
        </p:spPr>
        <p:txBody>
          <a:bodyPr>
            <a:normAutofit fontScale="90000"/>
          </a:bodyPr>
          <a:lstStyle/>
          <a:p>
            <a:pPr algn="ctr"/>
            <a:r>
              <a:rPr lang="mk-MK" sz="2800" dirty="0" smtClean="0"/>
              <a:t>Конфискација, конфискација од правни лица и проширена конфискација </a:t>
            </a:r>
            <a:br>
              <a:rPr lang="mk-MK" sz="2800" dirty="0" smtClean="0"/>
            </a:br>
            <a:r>
              <a:rPr lang="mk-MK" sz="2800" dirty="0" smtClean="0"/>
              <a:t>Јордан Апостолски, </a:t>
            </a:r>
            <a:r>
              <a:rPr lang="mk-MK" sz="2800" dirty="0" smtClean="0"/>
              <a:t>адвокат</a:t>
            </a:r>
            <a:br>
              <a:rPr lang="mk-MK" sz="2800" dirty="0" smtClean="0"/>
            </a:br>
            <a:r>
              <a:rPr lang="mk-MK" sz="2800" dirty="0"/>
              <a:t/>
            </a:r>
            <a:br>
              <a:rPr lang="mk-MK" sz="2800" dirty="0"/>
            </a:br>
            <a:r>
              <a:rPr lang="mk-MK" sz="2800" dirty="0" smtClean="0"/>
              <a:t>Скопје, 16.10.2014</a:t>
            </a:r>
            <a:endParaRPr lang="mk-MK"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marL="0" indent="0">
              <a:buNone/>
            </a:pPr>
            <a:r>
              <a:rPr lang="mk-MK" b="1" dirty="0"/>
              <a:t>Тек на рочиштето</a:t>
            </a:r>
            <a:endParaRPr lang="mk-MK" dirty="0"/>
          </a:p>
          <a:p>
            <a:r>
              <a:rPr lang="mk-MK" dirty="0"/>
              <a:t>(1) Јавниот обвинител накратко ги изнесува резултатите од истражната постапка, доказите на кои се заснова обвинителниот акт и кои го оправдуваат неговото поднесување.</a:t>
            </a:r>
          </a:p>
          <a:p>
            <a:r>
              <a:rPr lang="mk-MK" dirty="0"/>
              <a:t>(2) Осомничениот и неговиот бранител го образложуваат поднесениот приговор против обвинителниот акт, а ако приговор не бил поднесен може да укажат на доказите кои му одат во корист на осомничениот, на можните пропусти во истражната постапка или на незаконски прибавените докази, при што наведуваат во кој дел го оспоруваат обвинителниот акт. На рочиштето одбраната може да предложи листа на докази кои бара да се изведат на главната расправа.</a:t>
            </a:r>
          </a:p>
          <a:p>
            <a:r>
              <a:rPr lang="mk-MK" dirty="0"/>
              <a:t>(3) На рочиштето осомничениот може да даде изјава дека се чувствува виновен за сите или за одделни кривични дела од обвинителниот акт. Во ваков случај рочиштето продолжува согласно со одредбите од членот 334 на </a:t>
            </a:r>
            <a:r>
              <a:rPr lang="mk-MK" dirty="0" smtClean="0"/>
              <a:t>ЗКП.</a:t>
            </a:r>
            <a:endParaRPr lang="mk-MK" dirty="0"/>
          </a:p>
          <a:p>
            <a:r>
              <a:rPr lang="mk-MK" dirty="0"/>
              <a:t>(4) Јавниот обвинител и бранителот може на наводите на спротивната странка да возвратат само еднаш.</a:t>
            </a:r>
          </a:p>
          <a:p>
            <a:r>
              <a:rPr lang="mk-MK" dirty="0"/>
              <a:t>(5) Кога судијата или советот за оцена на обвинителниот акт смета дека може да донесе одлука во однос на основаноста на обвинителниот акт го прогласува рочиштето за завршено</a:t>
            </a:r>
            <a:r>
              <a:rPr lang="mk-MK" dirty="0" smtClean="0"/>
              <a:t>.</a:t>
            </a: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10</a:t>
            </a:fld>
            <a:endParaRPr lang="de-DE"/>
          </a:p>
        </p:txBody>
      </p:sp>
    </p:spTree>
    <p:extLst>
      <p:ext uri="{BB962C8B-B14F-4D97-AF65-F5344CB8AC3E}">
        <p14:creationId xmlns:p14="http://schemas.microsoft.com/office/powerpoint/2010/main" val="750186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pPr marL="0" indent="0">
              <a:buNone/>
            </a:pPr>
            <a:r>
              <a:rPr lang="mk-MK" b="1" dirty="0"/>
              <a:t>Оцена на обвинителниот акт</a:t>
            </a:r>
            <a:endParaRPr lang="mk-MK" dirty="0"/>
          </a:p>
          <a:p>
            <a:r>
              <a:rPr lang="mk-MK" dirty="0"/>
              <a:t>(1) Судијата или советот за оцена на обвинителниот акт ја оценува основаноста на обвинителниот акт во однос на сите кривични дела кога во приговорот против обвинителниот акт осомничениот не дал изјава за признавање на вината или ако дадената изјава за вина не била прифатена.</a:t>
            </a:r>
          </a:p>
          <a:p>
            <a:r>
              <a:rPr lang="mk-MK" dirty="0"/>
              <a:t>(2) Судијата или советот за оцена на обвинителниот акт оценува само одделни кривични дела од обвинителниот акт ако врз основа на прифатената предлог-спогодба советот за оцена на обвинителниот акт за одделни кривични дела од обвинителниот акт донел пресуда во смисла на членот 490 од овој закон.</a:t>
            </a:r>
          </a:p>
          <a:p>
            <a:r>
              <a:rPr lang="mk-MK" dirty="0"/>
              <a:t>(3) При оцена на обвинителниот акт, судијата или советот за оцена на обвинителниот акт го цени обвинителниот акт од аспект на наводите наведени во приговорот против обвинителниот акт, списите на предметот и доказите доставени во прилог на обвинителниот акт.</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11</a:t>
            </a:fld>
            <a:endParaRPr lang="de-DE"/>
          </a:p>
        </p:txBody>
      </p:sp>
    </p:spTree>
    <p:extLst>
      <p:ext uri="{BB962C8B-B14F-4D97-AF65-F5344CB8AC3E}">
        <p14:creationId xmlns:p14="http://schemas.microsoft.com/office/powerpoint/2010/main" val="1626583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mk-MK" dirty="0"/>
              <a:t>(4) Ако судиј ата или советот за оцена на обвинителниот акт, по службена должност или по предлог од одбраната утврди дека во списите се наоѓаат докази во смисла на членот 12 став (2) од овој закон, донесува решение за нивно издвојување од списите на предметот. Судијата или советот за оцена на обвинителниот акт ќе обезбеди издвоените докази да се затворат во посебна обвивка и се чуваат кај судијата на претходната постапка. Издвоените докази не можат да се разгледаат, ниту можат да се користат во постапката.</a:t>
            </a:r>
          </a:p>
          <a:p>
            <a:r>
              <a:rPr lang="mk-MK" dirty="0"/>
              <a:t>(5) Против решението за издвојување на доказите дозволена е жалба до советот на повисокиот суд.</a:t>
            </a:r>
          </a:p>
          <a:p>
            <a:r>
              <a:rPr lang="mk-MK" dirty="0"/>
              <a:t>(6) Кога обвинителниот акт е одобрен во однос на одделни кривични дела, судијата или советот за оцена на обвинителниот акт ќе донесе решение за раздвојување на постапката во однос на она кривично дело или оној осомничен во однос на кои обвинителниот акт е потврден.</a:t>
            </a:r>
          </a:p>
          <a:p>
            <a:r>
              <a:rPr lang="mk-MK" dirty="0"/>
              <a:t>(7) Судијата или советот за оцена на обвинителниот акт при одобрување на сите или одделни кривични дела од обвинителниот акт со посебно решение ќе одлучи и во однос на предлозите за спојување или раздвојување на постапката. Против ова решение не е дозволена посебна жалба.</a:t>
            </a:r>
          </a:p>
        </p:txBody>
      </p:sp>
      <p:sp>
        <p:nvSpPr>
          <p:cNvPr id="8" name="Slide Number Placeholder 7"/>
          <p:cNvSpPr>
            <a:spLocks noGrp="1"/>
          </p:cNvSpPr>
          <p:nvPr>
            <p:ph type="sldNum" sz="quarter" idx="12"/>
          </p:nvPr>
        </p:nvSpPr>
        <p:spPr/>
        <p:txBody>
          <a:bodyPr/>
          <a:lstStyle/>
          <a:p>
            <a:fld id="{4A4F81FB-8C31-45D0-9F2F-16922F4D87AC}" type="slidenum">
              <a:rPr lang="de-DE" smtClean="0"/>
              <a:pPr/>
              <a:t>12</a:t>
            </a:fld>
            <a:endParaRPr lang="de-DE"/>
          </a:p>
        </p:txBody>
      </p:sp>
    </p:spTree>
    <p:extLst>
      <p:ext uri="{BB962C8B-B14F-4D97-AF65-F5344CB8AC3E}">
        <p14:creationId xmlns:p14="http://schemas.microsoft.com/office/powerpoint/2010/main" val="1913320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dirty="0"/>
              <a:t>Член 116 од </a:t>
            </a:r>
            <a:r>
              <a:rPr lang="mk-MK" b="1" dirty="0" smtClean="0"/>
              <a:t>КЗ </a:t>
            </a:r>
            <a:r>
              <a:rPr lang="mk-MK" b="1" dirty="0"/>
              <a:t>Поништување на правна работа</a:t>
            </a:r>
          </a:p>
          <a:p>
            <a:r>
              <a:rPr lang="mk-MK" dirty="0"/>
              <a:t>Ако имотноправното барање се однесува на поништување на определена правна работа, а судот најде дека барањето е основано, ќе изрече во пресуда целосно или делумно поништување на таа правна работа, со последиците што произлегуваат од неа, не засегајќи во правата на трети лица.</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13</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0" indent="0">
              <a:buNone/>
            </a:pPr>
            <a:r>
              <a:rPr lang="mk-MK" b="1" dirty="0" smtClean="0"/>
              <a:t>Противправно </a:t>
            </a:r>
            <a:r>
              <a:rPr lang="mk-MK" b="1" dirty="0"/>
              <a:t>стекнување и прикривање имот</a:t>
            </a:r>
          </a:p>
          <a:p>
            <a:r>
              <a:rPr lang="mk-MK" b="1" dirty="0"/>
              <a:t>Член 359-а</a:t>
            </a:r>
          </a:p>
          <a:p>
            <a:r>
              <a:rPr lang="mk-MK" dirty="0"/>
              <a:t>(1) Службено лице или одговорно лице во јавно претпријатие, јавна установа или друго правно лице што располага со државен капитал, кое спротивно на законската должност за пријавување на имотната состојба или нејзина промена ќе даде лажни или непотполни податоци за својот имот или имотот на членовите на неговото семејство, кој во значителна вредност ги надминува неговите законски приходи, </a:t>
            </a:r>
            <a:br>
              <a:rPr lang="mk-MK" dirty="0"/>
            </a:br>
            <a:r>
              <a:rPr lang="mk-MK" dirty="0"/>
              <a:t>     ќе се казни со затвор од шест месеца до пет години </a:t>
            </a:r>
            <a:br>
              <a:rPr lang="mk-MK" dirty="0"/>
            </a:br>
            <a:r>
              <a:rPr lang="mk-MK" dirty="0"/>
              <a:t>     и со парична казна.</a:t>
            </a:r>
          </a:p>
          <a:p>
            <a:r>
              <a:rPr lang="mk-MK" dirty="0"/>
              <a:t>(2) Со казната од ставот (1) на овој член ќе се казни службено лице или одговорно лице во јавно претпријатие, јавна установа или друго правно лице што располага со државен капитал кое, кога во законски уредена постапка ќе се утврди дека за време на вршењето на функцијата или должноста тоа или член на неговото семејство стекнал имот што во значителна вредност ги надминува неговите законски приходи, дава лажни податоци или ги прикрива неговите вистински извори.</a:t>
            </a:r>
          </a:p>
          <a:p>
            <a:pPr marL="361950" lvl="1"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14</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mk-MK" dirty="0"/>
              <a:t>(3) Ако делото од ставовите (1) и (2) на овој член е сторено во однос на имот кој во големи размери ги надминува неговите законски приходи, сторителот </a:t>
            </a:r>
            <a:br>
              <a:rPr lang="mk-MK" dirty="0"/>
            </a:br>
            <a:r>
              <a:rPr lang="mk-MK" dirty="0"/>
              <a:t>     ќе се казни со затвор од една до осум години </a:t>
            </a:r>
            <a:br>
              <a:rPr lang="mk-MK" dirty="0"/>
            </a:br>
            <a:r>
              <a:rPr lang="mk-MK" dirty="0"/>
              <a:t>     и со парична казна.</a:t>
            </a:r>
          </a:p>
          <a:p>
            <a:r>
              <a:rPr lang="mk-MK" dirty="0"/>
              <a:t>(4) За делата од ставовите (2) и (3) на овој член сторителот нема да се казни ако во постапката пред судот даде прифатливо објаснување за потеклото на имотот.</a:t>
            </a:r>
          </a:p>
          <a:p>
            <a:r>
              <a:rPr lang="mk-MK" dirty="0"/>
              <a:t>(5) Имотот кој ги надминува приходите што сторителот законски ги остварува и за кои дал лажни или непотполни податоци или не дава податоци или ги прикрива неговите вистински извори се конфискува, а ако неговото конфискување не е можно од сторителот се конфискува негов друг имот што одговара на неговата вредност.</a:t>
            </a:r>
          </a:p>
          <a:p>
            <a:r>
              <a:rPr lang="mk-MK" dirty="0"/>
              <a:t>(6) Имотот од ставот (5) на овој член се конфискува и од членовите на семејството на сторителот за кои е остварен или врз кои е пренесен ако е очигледно дека не дале противнадоместок што одговара на неговата вредност, како и од трети лица ако не докажат дека за предметот или имотот дале противнадоместок што одговара на нивната вредност.</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15</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buNone/>
            </a:pPr>
            <a:r>
              <a:rPr lang="mk-MK" b="1" dirty="0"/>
              <a:t>Општи одредби за конфискација на имот и имотна корист</a:t>
            </a:r>
          </a:p>
          <a:p>
            <a:r>
              <a:rPr lang="mk-MK" dirty="0"/>
              <a:t>(1) Имотот и имотната корист прибавени со извршувањето на кривичното дело се утврдуваат во кривична постапка.</a:t>
            </a:r>
          </a:p>
          <a:p>
            <a:r>
              <a:rPr lang="mk-MK" dirty="0"/>
              <a:t>(2) Јавниот обвинител е должен во текот на постапката да собира докази и да ги извидува околностите што се од важност за утврдување на имотот и имотната корист и да предлага мерки од членот 202 став (1) на овој закон.</a:t>
            </a:r>
          </a:p>
          <a:p>
            <a:r>
              <a:rPr lang="mk-MK" dirty="0"/>
              <a:t>(3) Ако оштетениот ставил имотноправно барање во однос на враќањето на предметите прибавени со кривично дело, односно во однос на износот што и одговара на вредноста на предметите, имотната корист ќе се утврдува само во оној дел кој не е опфатен со имотноправното барање.</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16</a:t>
            </a:fld>
            <a:endParaRPr lang="de-DE"/>
          </a:p>
        </p:txBody>
      </p:sp>
    </p:spTree>
    <p:extLst>
      <p:ext uri="{BB962C8B-B14F-4D97-AF65-F5344CB8AC3E}">
        <p14:creationId xmlns:p14="http://schemas.microsoft.com/office/powerpoint/2010/main" val="500584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marL="0" indent="0">
              <a:buNone/>
            </a:pPr>
            <a:r>
              <a:rPr lang="mk-MK" b="1" dirty="0"/>
              <a:t>Постапка за конфискација на имот и имотна корист прибавена со кривично дело</a:t>
            </a:r>
          </a:p>
          <a:p>
            <a:r>
              <a:rPr lang="mk-MK" dirty="0"/>
              <a:t>(1) При конфискација на имот и имотна корист прибавена со кривично дело, лицето врз кое е пренесена имотна корист, како и претставникот на правното лице ќе се повикаат заради испитување во претходната постапка и на главната расправа. Во поканата ќе се предупредат дека постапката ќе се спроведе и без нивно присуство.</a:t>
            </a:r>
          </a:p>
          <a:p>
            <a:r>
              <a:rPr lang="mk-MK" dirty="0"/>
              <a:t>(2) Претставникот на правното лице ќе се испита на главната расправа по обвинетиот. На ист начин ќе се постапи во однос и на лицето врз кое е пренесена имотната корист, ако не е повикано како сведок.</a:t>
            </a:r>
          </a:p>
          <a:p>
            <a:r>
              <a:rPr lang="mk-MK" dirty="0"/>
              <a:t>(3) Лицето врз кое е пренесена имотната корист, како и претставникот на правното лице се овластени во врска со утврдувањето на имотната корист да предлагаат докази и по овластување на претседателот на советот да им поставуваат прашања на обвинетиот, на сведоците и вештаците.</a:t>
            </a:r>
          </a:p>
          <a:p>
            <a:r>
              <a:rPr lang="mk-MK" dirty="0"/>
              <a:t>(4) Исклучувањето на јавноста на главната расправа не се однесува на лицето врз кое се пренесени имотот и имотната корист и на претставникот на правното лице.</a:t>
            </a:r>
          </a:p>
          <a:p>
            <a:r>
              <a:rPr lang="mk-MK" dirty="0"/>
              <a:t>(5) Кога во текот на главната расправа ќе се утврди дека постојат услови за примена на мерката конфискација на имот и имотна корист, јавниот обвинител ќе предложи главната расправа да се прекине и да се повика лицето врз кое се пренесени имотот и имотната корист, како и претставникот на правното лице.</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17</a:t>
            </a:fld>
            <a:endParaRPr lang="de-DE"/>
          </a:p>
        </p:txBody>
      </p:sp>
    </p:spTree>
    <p:extLst>
      <p:ext uri="{BB962C8B-B14F-4D97-AF65-F5344CB8AC3E}">
        <p14:creationId xmlns:p14="http://schemas.microsoft.com/office/powerpoint/2010/main" val="1172149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Утврдување на висината на износот на имотот и имотната корист</a:t>
            </a:r>
          </a:p>
          <a:p>
            <a:r>
              <a:rPr lang="mk-MK" dirty="0"/>
              <a:t>(1) Јавниот обвинител во прибирањето на потребните докази за утврдување на висината на износот на имотот и имотната корист прибавени со кривично дело, може да побара потребни известувања од други државни органи, финансиски институции и други правни лица и граѓани кои се должни без одлагање истите да ги достават.</a:t>
            </a:r>
          </a:p>
          <a:p>
            <a:r>
              <a:rPr lang="mk-MK" dirty="0"/>
              <a:t>(2) Кога постои сомневање дека имотот се наоѓа во странство, судот е должен да распише меѓународна потерница или објава.</a:t>
            </a:r>
          </a:p>
        </p:txBody>
      </p:sp>
      <p:sp>
        <p:nvSpPr>
          <p:cNvPr id="8" name="Slide Number Placeholder 7"/>
          <p:cNvSpPr>
            <a:spLocks noGrp="1"/>
          </p:cNvSpPr>
          <p:nvPr>
            <p:ph type="sldNum" sz="quarter" idx="12"/>
          </p:nvPr>
        </p:nvSpPr>
        <p:spPr/>
        <p:txBody>
          <a:bodyPr/>
          <a:lstStyle/>
          <a:p>
            <a:fld id="{4A4F81FB-8C31-45D0-9F2F-16922F4D87AC}" type="slidenum">
              <a:rPr lang="de-DE" smtClean="0"/>
              <a:pPr/>
              <a:t>18</a:t>
            </a:fld>
            <a:endParaRPr lang="de-DE"/>
          </a:p>
        </p:txBody>
      </p:sp>
    </p:spTree>
    <p:extLst>
      <p:ext uri="{BB962C8B-B14F-4D97-AF65-F5344CB8AC3E}">
        <p14:creationId xmlns:p14="http://schemas.microsoft.com/office/powerpoint/2010/main" val="2968721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Проширена конфискација</a:t>
            </a:r>
          </a:p>
          <a:p>
            <a:r>
              <a:rPr lang="mk-MK" dirty="0"/>
              <a:t>(1) Судот ќе изрече мерка проширена конфискација под услови пропишани во Кривичниот законик, ако обвинетиот во рок од една година од денот на започнување на главната расправа не може да докаже дека имотот или имотната корист се законски стекнати.</a:t>
            </a:r>
          </a:p>
          <a:p>
            <a:r>
              <a:rPr lang="mk-MK" dirty="0"/>
              <a:t>(2) Ако во рок пократок од рокот од ставот (1) на овој член судот донесе првостепена пресуда за кривичното дело, кога постојат законски услови за изрекување на мерката проширена конфискација, судот таа мерка ќе ја изрече со дополнителна пресуда против која е дозволена жалба согласно со одредбите од овој закон.</a:t>
            </a:r>
          </a:p>
          <a:p>
            <a:pPr marL="0" indent="0">
              <a:buNone/>
            </a:pPr>
            <a:endParaRPr lang="mk-MK" dirty="0" smtClean="0"/>
          </a:p>
          <a:p>
            <a:endParaRPr lang="mk-MK" dirty="0" smtClean="0"/>
          </a:p>
          <a:p>
            <a:endParaRPr lang="mk-MK" dirty="0" smtClean="0"/>
          </a:p>
          <a:p>
            <a:endParaRPr lang="mk-MK" dirty="0" smtClean="0"/>
          </a:p>
          <a:p>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19</a:t>
            </a:fld>
            <a:endParaRPr lang="de-DE"/>
          </a:p>
        </p:txBody>
      </p:sp>
    </p:spTree>
    <p:extLst>
      <p:ext uri="{BB962C8B-B14F-4D97-AF65-F5344CB8AC3E}">
        <p14:creationId xmlns:p14="http://schemas.microsoft.com/office/powerpoint/2010/main" val="938496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a:t>Во кривичниот законик за 48 кривични дела е предвидено задолжително одземање на предмети стекнати или искореистени за извршување на кривичното дело. Одземањето во КЗ се </a:t>
            </a:r>
            <a:r>
              <a:rPr lang="mk-MK" dirty="0" smtClean="0"/>
              <a:t>изра</a:t>
            </a:r>
            <a:r>
              <a:rPr lang="mk-MK" dirty="0"/>
              <a:t>з</a:t>
            </a:r>
            <a:r>
              <a:rPr lang="mk-MK" dirty="0" smtClean="0"/>
              <a:t>ува </a:t>
            </a:r>
            <a:r>
              <a:rPr lang="mk-MK" dirty="0"/>
              <a:t>како </a:t>
            </a:r>
          </a:p>
          <a:p>
            <a:r>
              <a:rPr lang="mk-MK" dirty="0"/>
              <a:t>Конфискација на средства (две кривични дела)</a:t>
            </a:r>
          </a:p>
          <a:p>
            <a:r>
              <a:rPr lang="mk-MK" dirty="0"/>
              <a:t>Предметите или средствата ќе се одземат (29 кривични дела)</a:t>
            </a:r>
          </a:p>
          <a:p>
            <a:r>
              <a:rPr lang="mk-MK" dirty="0"/>
              <a:t>Предметите или средствата се одземаат. (18 кривични дела)</a:t>
            </a:r>
          </a:p>
          <a:p>
            <a:pPr marL="0" indent="0">
              <a:buNone/>
            </a:pPr>
            <a:r>
              <a:rPr lang="mk-MK" dirty="0"/>
              <a:t>Иако терминолошки и граматички поимите се разликуваат, во суштина сето тоа значи задолжително одземање на предмети што настанале или биле искористени за извршување на кривичното дело</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a:t>
            </a:fld>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Изрекување мерка проширена конфискација спрема трето лице</a:t>
            </a:r>
          </a:p>
          <a:p>
            <a:r>
              <a:rPr lang="mk-MK" dirty="0"/>
              <a:t>(1) Судот со решение ќе изрече мерка проширена конфискација под услови пропишани во Кривичниот законик и спрема трето лице ако во рок од две години од денот на започнувањето на посебната постапка за конфискација не докаже дека за имотот или имотната корист дал противнадомест што одговара на нивната вредност.</a:t>
            </a:r>
          </a:p>
          <a:p>
            <a:r>
              <a:rPr lang="mk-MK" dirty="0"/>
              <a:t>(2) Постапката за изрекување мерка проширена конфискација се води по предлог на јавниот обвинител.</a:t>
            </a:r>
          </a:p>
          <a:p>
            <a:r>
              <a:rPr lang="mk-MK" dirty="0"/>
              <a:t>(3) Против решението од ставот (1) на овој член лицето има право на жалба до непосредно повисокиот суд во рок од осум дена.</a:t>
            </a:r>
          </a:p>
          <a:p>
            <a:endParaRPr lang="mk-MK" dirty="0" smtClean="0"/>
          </a:p>
          <a:p>
            <a:endParaRPr lang="mk-MK" dirty="0" smtClean="0"/>
          </a:p>
          <a:p>
            <a:endParaRPr lang="mk-MK" dirty="0" smtClean="0"/>
          </a:p>
          <a:p>
            <a:endParaRPr lang="mk-MK" dirty="0" smtClean="0"/>
          </a:p>
          <a:p>
            <a:endParaRPr lang="mk-MK" dirty="0" smtClean="0"/>
          </a:p>
          <a:p>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20</a:t>
            </a:fld>
            <a:endParaRPr lang="de-DE"/>
          </a:p>
        </p:txBody>
      </p:sp>
    </p:spTree>
    <p:extLst>
      <p:ext uri="{BB962C8B-B14F-4D97-AF65-F5344CB8AC3E}">
        <p14:creationId xmlns:p14="http://schemas.microsoft.com/office/powerpoint/2010/main" val="849999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Одредување на привремени мерки на обезбедување</a:t>
            </a:r>
          </a:p>
          <a:p>
            <a:r>
              <a:rPr lang="mk-MK" dirty="0"/>
              <a:t>(1) Кога се исполнети условите за конфискација или проширена конфискација на имот и имотна корист, судот по предлог на јавниот обвинител ќе нареди привремени мерки на обезбедување утврдени со членот 194 од овој закон.</a:t>
            </a:r>
          </a:p>
          <a:p>
            <a:r>
              <a:rPr lang="mk-MK" dirty="0"/>
              <a:t>(2) Мерките од ставот (1) на овој член судот може да ги одреди спрема трети лица за кои постои сомневање дека врз нив се пренесени имот и имотна корист прибавени со кривично дело без соодветен надоместок.</a:t>
            </a:r>
          </a:p>
          <a:p>
            <a:r>
              <a:rPr lang="mk-MK" dirty="0"/>
              <a:t>(3) Против решението со кое судот одредува привремени мерки на обезбедување, може да се изјави жалба во рок од осум дена.</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21</a:t>
            </a:fld>
            <a:endParaRPr lang="de-DE"/>
          </a:p>
        </p:txBody>
      </p:sp>
    </p:spTree>
    <p:extLst>
      <p:ext uri="{BB962C8B-B14F-4D97-AF65-F5344CB8AC3E}">
        <p14:creationId xmlns:p14="http://schemas.microsoft.com/office/powerpoint/2010/main" val="871719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0" indent="0">
              <a:buNone/>
            </a:pPr>
            <a:r>
              <a:rPr lang="mk-MK" b="1" dirty="0"/>
              <a:t>Содржина на одлуката со која е изречена конфискација на имот и имотна корист</a:t>
            </a:r>
          </a:p>
          <a:p>
            <a:r>
              <a:rPr lang="mk-MK" dirty="0"/>
              <a:t>(1) Конфискација на имотна корист судот може да изрече во пресудата со која обвинетиот се огласува за виновен, во решението за судска опомена или во решението за примена на воспитна мерка, како и решението со кое се изрекува мерката на безбедност.</a:t>
            </a:r>
          </a:p>
          <a:p>
            <a:r>
              <a:rPr lang="mk-MK" dirty="0"/>
              <a:t>(2) Во изреката на пресудата или на решението судот ќе наведе кој имот или предмет, односно паричен износ се конфискува.</a:t>
            </a:r>
          </a:p>
          <a:p>
            <a:r>
              <a:rPr lang="mk-MK" dirty="0"/>
              <a:t>(3) Заверен препис на пресудата, односно на решението му се доставува и на лицето врз кое е пренесена имотната корист, како и на претставникот на правното лице, ако судот изрекол конфискација на имотот и имотната корист од тоа лице, односно од правното лице.</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22</a:t>
            </a:fld>
            <a:endParaRPr lang="de-DE"/>
          </a:p>
        </p:txBody>
      </p:sp>
    </p:spTree>
    <p:extLst>
      <p:ext uri="{BB962C8B-B14F-4D97-AF65-F5344CB8AC3E}">
        <p14:creationId xmlns:p14="http://schemas.microsoft.com/office/powerpoint/2010/main" val="871719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marL="0" indent="0">
              <a:buNone/>
            </a:pPr>
            <a:r>
              <a:rPr lang="mk-MK" b="1" dirty="0"/>
              <a:t>Извршување на конфискација на имот и имотна корист</a:t>
            </a:r>
          </a:p>
          <a:p>
            <a:r>
              <a:rPr lang="mk-MK" dirty="0"/>
              <a:t>(1) Конфискацијата на имот и имотна корист се извршува во рок од 30 дена по правосилноста на пресудата.</a:t>
            </a:r>
          </a:p>
          <a:p>
            <a:r>
              <a:rPr lang="mk-MK" dirty="0"/>
              <a:t>(2) Налогот за извршување го издава судот што ја донел првостепената пресуда.</a:t>
            </a:r>
          </a:p>
          <a:p>
            <a:r>
              <a:rPr lang="mk-MK" dirty="0"/>
              <a:t>(3) Извршувањето се спроведува над имотот и имотната корист определени со судската одлука, а ако тоа делумно или целосно не е можно, извршувањето се спроведува од преостанатиот имот на лицето на кое му е изречена таквата мерка.</a:t>
            </a:r>
          </a:p>
          <a:p>
            <a:r>
              <a:rPr lang="mk-MK" dirty="0"/>
              <a:t>(4) Приговор на извршноста не е дозволен, а присилното извршување ќе се запре само ако лицето доброволно го врати имотот или ја плати висината на имотната корист на сметката на судот. Банките и другите финансиски институции каде што е сметката врз која се извршува оваа мерка, се должни да ја извршат без никакво одлагање и да спречат евентуално пренесување или финансиски трансакции.</a:t>
            </a:r>
          </a:p>
          <a:p>
            <a:r>
              <a:rPr lang="mk-MK" dirty="0"/>
              <a:t>(5) Правните дела склучени по извршувањето на кривичното дело, а со намера да се намали вредноста на имотот што е предмет на конфискација, се неважечки.</a:t>
            </a:r>
          </a:p>
          <a:p>
            <a:r>
              <a:rPr lang="mk-MK" dirty="0"/>
              <a:t>(6) Приговор е дозволен само по налогот со кој се определува извршување над останатиот имот.</a:t>
            </a:r>
          </a:p>
          <a:p>
            <a:r>
              <a:rPr lang="mk-MK" dirty="0"/>
              <a:t>(7) Приговорот се поднесува во рок од осум дена до непосредно повисокиот суд, кој одлуката ја донесува во рок од осум дена.</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23</a:t>
            </a:fld>
            <a:endParaRPr lang="de-DE"/>
          </a:p>
        </p:txBody>
      </p:sp>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smtClean="0"/>
              <a:t>ПОСТАПКА СПРЕМА ПРАВНИ ЛИЦА</a:t>
            </a:r>
          </a:p>
          <a:p>
            <a:pPr marL="0" indent="0">
              <a:buNone/>
            </a:pPr>
            <a:endParaRPr lang="mk-MK" dirty="0"/>
          </a:p>
          <a:p>
            <a:pPr marL="0" indent="0">
              <a:buNone/>
            </a:pPr>
            <a:r>
              <a:rPr lang="mk-MK" b="1" dirty="0"/>
              <a:t>Конфискување од правно </a:t>
            </a:r>
            <a:r>
              <a:rPr lang="mk-MK" b="1" dirty="0" smtClean="0"/>
              <a:t>лице</a:t>
            </a:r>
            <a:r>
              <a:rPr lang="mk-MK" dirty="0"/>
              <a:t> </a:t>
            </a:r>
            <a:r>
              <a:rPr lang="mk-MK" b="1" dirty="0" smtClean="0"/>
              <a:t>Член </a:t>
            </a:r>
            <a:r>
              <a:rPr lang="mk-MK" b="1" dirty="0"/>
              <a:t>100</a:t>
            </a:r>
            <a:endParaRPr lang="mk-MK" dirty="0"/>
          </a:p>
          <a:p>
            <a:r>
              <a:rPr lang="mk-MK" dirty="0"/>
              <a:t>Ако со кривичното дело на сторителот е прибавена имотна корист за правно лице, користа ќе се конфискува од него.</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24</a:t>
            </a:fld>
            <a:endParaRPr lang="de-DE"/>
          </a:p>
        </p:txBody>
      </p:sp>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dirty="0"/>
              <a:t>(1) За кривични дела на правни лица како главна казна се изрекува парична казна.</a:t>
            </a:r>
          </a:p>
          <a:p>
            <a:r>
              <a:rPr lang="mk-MK" dirty="0"/>
              <a:t>(2) Паричната казна се изрекува во износ кој не може да биде помал од 100.000 денари, ниту поголем од 30 милиони денари.</a:t>
            </a:r>
          </a:p>
          <a:p>
            <a:r>
              <a:rPr lang="mk-MK" dirty="0"/>
              <a:t>(3) За кривични дела сторени од користољубие, како и за кривични дела со кои се остварува корист или се предизвикува штета од големи размери, може да се изрече парична казна до двојниот износ од максимумот на оваа казна или во сразмер со висината на предизвиканата штета, односно остварената корист, но најмногу до нивниот десеткратен износ.</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25</a:t>
            </a:fld>
            <a:endParaRPr lang="de-DE"/>
          </a:p>
        </p:txBody>
      </p:sp>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marL="0" indent="0">
              <a:buNone/>
            </a:pPr>
            <a:r>
              <a:rPr lang="mk-MK" b="1" dirty="0"/>
              <a:t>Конфискација на имот и имотна корист и одземање на </a:t>
            </a:r>
            <a:r>
              <a:rPr lang="mk-MK" b="1" dirty="0" smtClean="0"/>
              <a:t>предмети Член </a:t>
            </a:r>
            <a:r>
              <a:rPr lang="mk-MK" b="1" dirty="0"/>
              <a:t>96-к</a:t>
            </a:r>
          </a:p>
          <a:p>
            <a:r>
              <a:rPr lang="mk-MK" dirty="0"/>
              <a:t>(1) За конфискацијата на имот и имотна корист прибавени со кривично дело на правно лице соодветно се применуваат одредбите од членовите 97 до 100 на овој законик.</a:t>
            </a:r>
          </a:p>
          <a:p>
            <a:r>
              <a:rPr lang="mk-MK" dirty="0"/>
              <a:t>(2) Ако од правното лице не може да се конфискува имот или имотна корист поради тоа што престанало да постои пред извршување на конфискацијата, правниот следбеник односно следбеници, а ако не постојат правни следбеници, основачот или основачите на правното лице, односно акционерите или содружниците кај трговското друштво во случаите утврдени со закон, солидарно ќе се обврзат да платат паричен износ што одговара на прибавената имотна корист.</a:t>
            </a:r>
          </a:p>
          <a:p>
            <a:r>
              <a:rPr lang="mk-MK" dirty="0"/>
              <a:t>(3) За одземањето предмети од правното лице соодветно се применуваат одредбите од членот 101-а на овој законик.</a:t>
            </a:r>
          </a:p>
        </p:txBody>
      </p:sp>
      <p:sp>
        <p:nvSpPr>
          <p:cNvPr id="8" name="Slide Number Placeholder 7"/>
          <p:cNvSpPr>
            <a:spLocks noGrp="1"/>
          </p:cNvSpPr>
          <p:nvPr>
            <p:ph type="sldNum" sz="quarter" idx="12"/>
          </p:nvPr>
        </p:nvSpPr>
        <p:spPr/>
        <p:txBody>
          <a:bodyPr/>
          <a:lstStyle/>
          <a:p>
            <a:fld id="{4A4F81FB-8C31-45D0-9F2F-16922F4D87AC}" type="slidenum">
              <a:rPr lang="de-DE" smtClean="0"/>
              <a:pPr/>
              <a:t>26</a:t>
            </a:fld>
            <a:endParaRPr lang="de-DE"/>
          </a:p>
        </p:txBody>
      </p:sp>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457200" indent="-457200">
              <a:buAutoNum type="arabicPeriod"/>
            </a:pPr>
            <a:r>
              <a:rPr lang="mk-MK" b="1" i="1" dirty="0" smtClean="0"/>
              <a:t>Изречени </a:t>
            </a:r>
            <a:r>
              <a:rPr lang="mk-MK" b="1" i="1" dirty="0"/>
              <a:t>мерки конфискација на имот на осудени лица во 2008 </a:t>
            </a:r>
            <a:r>
              <a:rPr lang="mk-MK" b="1" i="1" dirty="0" smtClean="0"/>
              <a:t>год</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27</a:t>
            </a:fld>
            <a:endParaRPr lang="de-DE"/>
          </a:p>
        </p:txBody>
      </p:sp>
      <p:graphicFrame>
        <p:nvGraphicFramePr>
          <p:cNvPr id="12" name="Table 11"/>
          <p:cNvGraphicFramePr>
            <a:graphicFrameLocks noGrp="1"/>
          </p:cNvGraphicFramePr>
          <p:nvPr>
            <p:extLst>
              <p:ext uri="{D42A27DB-BD31-4B8C-83A1-F6EECF244321}">
                <p14:modId xmlns:p14="http://schemas.microsoft.com/office/powerpoint/2010/main" val="3812492632"/>
              </p:ext>
            </p:extLst>
          </p:nvPr>
        </p:nvGraphicFramePr>
        <p:xfrm>
          <a:off x="683568" y="3275012"/>
          <a:ext cx="7236469" cy="1888490"/>
        </p:xfrm>
        <a:graphic>
          <a:graphicData uri="http://schemas.openxmlformats.org/drawingml/2006/table">
            <a:tbl>
              <a:tblPr firstRow="1" firstCol="1" lastRow="1" lastCol="1" bandRow="1" bandCol="1">
                <a:tableStyleId>{5C22544A-7EE6-4342-B048-85BDC9FD1C3A}</a:tableStyleId>
              </a:tblPr>
              <a:tblGrid>
                <a:gridCol w="1008112"/>
                <a:gridCol w="721934"/>
                <a:gridCol w="931280"/>
                <a:gridCol w="738930"/>
                <a:gridCol w="859545"/>
                <a:gridCol w="710363"/>
                <a:gridCol w="584669"/>
                <a:gridCol w="881764"/>
                <a:gridCol w="799872"/>
              </a:tblGrid>
              <a:tr h="1056005">
                <a:tc>
                  <a:txBody>
                    <a:bodyPr/>
                    <a:lstStyle/>
                    <a:p>
                      <a:pPr>
                        <a:spcAft>
                          <a:spcPts val="0"/>
                        </a:spcAft>
                      </a:pPr>
                      <a:r>
                        <a:rPr lang="mk-MK" sz="1100" dirty="0">
                          <a:effectLst/>
                        </a:rPr>
                        <a:t>Вкупно осудени лица</a:t>
                      </a:r>
                      <a:endParaRPr lang="mk-MK" sz="1200" dirty="0">
                        <a:effectLst/>
                        <a:latin typeface="Times New Roman"/>
                        <a:ea typeface="Times New Roman"/>
                      </a:endParaRPr>
                    </a:p>
                  </a:txBody>
                  <a:tcPr marL="68580" marR="68580" marT="0" marB="0"/>
                </a:tc>
                <a:tc>
                  <a:txBody>
                    <a:bodyPr/>
                    <a:lstStyle/>
                    <a:p>
                      <a:pPr>
                        <a:spcAft>
                          <a:spcPts val="0"/>
                        </a:spcAft>
                      </a:pPr>
                      <a:r>
                        <a:rPr lang="ru-RU" sz="1100">
                          <a:effectLst/>
                        </a:rPr>
                        <a:t>Кр. дела против имотот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јавни финансии, платен промет и стопанството</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општата сигурност на луѓето и имотот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безбедноста на јавниот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правниот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јавниот ред</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човечноста и меѓународното право</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ВКУПНО</a:t>
                      </a:r>
                      <a:endParaRPr lang="mk-MK" sz="1200">
                        <a:effectLst/>
                        <a:latin typeface="Times New Roman"/>
                        <a:ea typeface="Times New Roman"/>
                      </a:endParaRPr>
                    </a:p>
                  </a:txBody>
                  <a:tcPr marL="68580" marR="68580" marT="0" marB="0"/>
                </a:tc>
              </a:tr>
              <a:tr h="302260">
                <a:tc>
                  <a:txBody>
                    <a:bodyPr/>
                    <a:lstStyle/>
                    <a:p>
                      <a:pPr algn="ctr">
                        <a:spcAft>
                          <a:spcPts val="0"/>
                        </a:spcAft>
                      </a:pPr>
                      <a:r>
                        <a:rPr lang="en-GB" sz="1100">
                          <a:effectLst/>
                        </a:rPr>
                        <a:t>9503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dirty="0">
                          <a:effectLst/>
                        </a:rPr>
                        <a:t>7</a:t>
                      </a:r>
                      <a:endParaRPr lang="mk-MK" sz="1200" dirty="0">
                        <a:effectLst/>
                        <a:latin typeface="Times New Roman"/>
                        <a:ea typeface="Times New Roman"/>
                      </a:endParaRPr>
                    </a:p>
                  </a:txBody>
                  <a:tcPr marL="68580" marR="68580" marT="0" marB="0" anchor="ctr"/>
                </a:tc>
                <a:tc>
                  <a:txBody>
                    <a:bodyPr/>
                    <a:lstStyle/>
                    <a:p>
                      <a:pPr algn="ctr">
                        <a:spcAft>
                          <a:spcPts val="0"/>
                        </a:spcAft>
                      </a:pPr>
                      <a:r>
                        <a:rPr lang="mk-MK" sz="1100">
                          <a:effectLst/>
                        </a:rPr>
                        <a:t>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2</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18</a:t>
                      </a:r>
                      <a:endParaRPr lang="mk-MK" sz="1200">
                        <a:effectLst/>
                        <a:latin typeface="Times New Roman"/>
                        <a:ea typeface="Times New Roman"/>
                      </a:endParaRPr>
                    </a:p>
                  </a:txBody>
                  <a:tcPr marL="68580" marR="68580" marT="0" marB="0" anchor="ctr"/>
                </a:tc>
              </a:tr>
              <a:tr h="245110">
                <a:tc>
                  <a:txBody>
                    <a:bodyPr/>
                    <a:lstStyle/>
                    <a:p>
                      <a:pP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16,66%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38,88%</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5,55%</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5,55%</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16,66%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5,55%</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11,11%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dirty="0">
                          <a:effectLst/>
                        </a:rPr>
                        <a:t>0,18%.</a:t>
                      </a:r>
                      <a:endParaRPr lang="mk-MK"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i="1" dirty="0"/>
              <a:t>Изречени мерки конфискација на имот на осудени лица во </a:t>
            </a:r>
            <a:r>
              <a:rPr lang="mk-MK" b="1" i="1" dirty="0" smtClean="0"/>
              <a:t>2009</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28</a:t>
            </a:fld>
            <a:endParaRPr lang="de-DE"/>
          </a:p>
        </p:txBody>
      </p:sp>
      <p:graphicFrame>
        <p:nvGraphicFramePr>
          <p:cNvPr id="2" name="Table 1"/>
          <p:cNvGraphicFramePr>
            <a:graphicFrameLocks noGrp="1"/>
          </p:cNvGraphicFramePr>
          <p:nvPr>
            <p:extLst>
              <p:ext uri="{D42A27DB-BD31-4B8C-83A1-F6EECF244321}">
                <p14:modId xmlns:p14="http://schemas.microsoft.com/office/powerpoint/2010/main" val="1959217046"/>
              </p:ext>
            </p:extLst>
          </p:nvPr>
        </p:nvGraphicFramePr>
        <p:xfrm>
          <a:off x="467545" y="3212975"/>
          <a:ext cx="7632198" cy="1904612"/>
        </p:xfrm>
        <a:graphic>
          <a:graphicData uri="http://schemas.openxmlformats.org/drawingml/2006/table">
            <a:tbl>
              <a:tblPr firstRow="1" firstCol="1" lastRow="1" lastCol="1" bandRow="1" bandCol="1">
                <a:tableStyleId>{5C22544A-7EE6-4342-B048-85BDC9FD1C3A}</a:tableStyleId>
              </a:tblPr>
              <a:tblGrid>
                <a:gridCol w="720563"/>
                <a:gridCol w="737736"/>
                <a:gridCol w="804365"/>
                <a:gridCol w="650499"/>
                <a:gridCol w="1085996"/>
                <a:gridCol w="1000820"/>
                <a:gridCol w="964414"/>
                <a:gridCol w="824973"/>
                <a:gridCol w="842832"/>
              </a:tblGrid>
              <a:tr h="1337187">
                <a:tc>
                  <a:txBody>
                    <a:bodyPr/>
                    <a:lstStyle/>
                    <a:p>
                      <a:pPr>
                        <a:spcAft>
                          <a:spcPts val="0"/>
                        </a:spcAft>
                      </a:pPr>
                      <a:r>
                        <a:rPr lang="mk-MK" sz="1100">
                          <a:effectLst/>
                        </a:rPr>
                        <a:t>Вкупно осудени лица</a:t>
                      </a:r>
                      <a:endParaRPr lang="mk-MK" sz="1200">
                        <a:effectLst/>
                        <a:latin typeface="Times New Roman"/>
                        <a:ea typeface="Times New Roman"/>
                      </a:endParaRPr>
                    </a:p>
                  </a:txBody>
                  <a:tcPr marL="68580" marR="68580" marT="0" marB="0"/>
                </a:tc>
                <a:tc>
                  <a:txBody>
                    <a:bodyPr/>
                    <a:lstStyle/>
                    <a:p>
                      <a:pPr>
                        <a:spcAft>
                          <a:spcPts val="0"/>
                        </a:spcAft>
                      </a:pPr>
                      <a:r>
                        <a:rPr lang="ru-RU" sz="1100" dirty="0">
                          <a:effectLst/>
                        </a:rPr>
                        <a:t>Кр. дела против </a:t>
                      </a:r>
                      <a:r>
                        <a:rPr lang="mk-MK" sz="1100" dirty="0">
                          <a:effectLst/>
                        </a:rPr>
                        <a:t>животот и телото</a:t>
                      </a:r>
                      <a:endParaRPr lang="mk-MK" sz="1200" dirty="0">
                        <a:effectLst/>
                        <a:latin typeface="Times New Roman"/>
                        <a:ea typeface="Times New Roman"/>
                      </a:endParaRPr>
                    </a:p>
                  </a:txBody>
                  <a:tcPr marL="68580" marR="68580" marT="0" marB="0"/>
                </a:tc>
                <a:tc>
                  <a:txBody>
                    <a:bodyPr/>
                    <a:lstStyle/>
                    <a:p>
                      <a:pPr>
                        <a:spcAft>
                          <a:spcPts val="0"/>
                        </a:spcAft>
                      </a:pPr>
                      <a:r>
                        <a:rPr lang="ru-RU" sz="1100">
                          <a:effectLst/>
                        </a:rPr>
                        <a:t>Кр. дела против здравјето на луѓето</a:t>
                      </a:r>
                      <a:endParaRPr lang="mk-MK" sz="1200">
                        <a:effectLst/>
                        <a:latin typeface="Times New Roman"/>
                        <a:ea typeface="Times New Roman"/>
                      </a:endParaRPr>
                    </a:p>
                  </a:txBody>
                  <a:tcPr marL="68580" marR="68580" marT="0" marB="0"/>
                </a:tc>
                <a:tc>
                  <a:txBody>
                    <a:bodyPr/>
                    <a:lstStyle/>
                    <a:p>
                      <a:pPr>
                        <a:spcAft>
                          <a:spcPts val="0"/>
                        </a:spcAft>
                      </a:pPr>
                      <a:r>
                        <a:rPr lang="en-GB" sz="1100">
                          <a:effectLst/>
                        </a:rPr>
                        <a:t>Кр. дела против имотот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јавните финансии, платниот промет и стопанството</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безбедноста на јавниот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службената должност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правниот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ВКУПНО</a:t>
                      </a:r>
                      <a:endParaRPr lang="mk-MK" sz="1200">
                        <a:effectLst/>
                        <a:latin typeface="Times New Roman"/>
                        <a:ea typeface="Times New Roman"/>
                      </a:endParaRPr>
                    </a:p>
                  </a:txBody>
                  <a:tcPr marL="68580" marR="68580" marT="0" marB="0"/>
                </a:tc>
              </a:tr>
              <a:tr h="253255">
                <a:tc>
                  <a:txBody>
                    <a:bodyPr/>
                    <a:lstStyle/>
                    <a:p>
                      <a:pPr algn="ctr">
                        <a:spcAft>
                          <a:spcPts val="0"/>
                        </a:spcAft>
                      </a:pPr>
                      <a:r>
                        <a:rPr lang="en-GB" sz="1100">
                          <a:effectLst/>
                        </a:rPr>
                        <a:t>9801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2</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8</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4</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30</a:t>
                      </a:r>
                      <a:endParaRPr lang="mk-MK" sz="1200">
                        <a:effectLst/>
                        <a:latin typeface="Times New Roman"/>
                        <a:ea typeface="Times New Roman"/>
                      </a:endParaRPr>
                    </a:p>
                  </a:txBody>
                  <a:tcPr marL="68580" marR="68580" marT="0" marB="0" anchor="ctr"/>
                </a:tc>
              </a:tr>
              <a:tr h="310237">
                <a:tc>
                  <a:txBody>
                    <a:bodyPr/>
                    <a:lstStyle/>
                    <a:p>
                      <a:pPr algn="ctr">
                        <a:spcAft>
                          <a:spcPts val="0"/>
                        </a:spcAft>
                      </a:pPr>
                      <a:r>
                        <a:rPr lang="mk-MK"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6,66%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10%</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26,66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20%</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3,33%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13,33%</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a:effectLst/>
                        </a:rPr>
                        <a:t>20%</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dirty="0">
                          <a:effectLst/>
                        </a:rPr>
                        <a:t>0, 3 %,</a:t>
                      </a:r>
                      <a:endParaRPr lang="mk-MK"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93766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i="1" dirty="0"/>
              <a:t>Изречени мерки конфискација на имот на осудени лица во 2010 </a:t>
            </a:r>
            <a:r>
              <a:rPr lang="mk-MK" b="1" i="1" dirty="0" smtClean="0"/>
              <a:t>год</a:t>
            </a:r>
          </a:p>
          <a:p>
            <a:pPr marL="0" indent="0">
              <a:buNone/>
            </a:pPr>
            <a:endParaRPr lang="mk-MK" b="1" i="1"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29</a:t>
            </a:fld>
            <a:endParaRPr lang="de-DE"/>
          </a:p>
        </p:txBody>
      </p:sp>
      <p:graphicFrame>
        <p:nvGraphicFramePr>
          <p:cNvPr id="3" name="Table 2"/>
          <p:cNvGraphicFramePr>
            <a:graphicFrameLocks noGrp="1"/>
          </p:cNvGraphicFramePr>
          <p:nvPr/>
        </p:nvGraphicFramePr>
        <p:xfrm>
          <a:off x="876301" y="2973705"/>
          <a:ext cx="7391399" cy="2514600"/>
        </p:xfrm>
        <a:graphic>
          <a:graphicData uri="http://schemas.openxmlformats.org/drawingml/2006/table">
            <a:tbl>
              <a:tblPr firstRow="1" firstCol="1" lastRow="1" lastCol="1" bandRow="1" bandCol="1">
                <a:tableStyleId>{5C22544A-7EE6-4342-B048-85BDC9FD1C3A}</a:tableStyleId>
              </a:tblPr>
              <a:tblGrid>
                <a:gridCol w="523060"/>
                <a:gridCol w="740790"/>
                <a:gridCol w="642399"/>
                <a:gridCol w="607486"/>
                <a:gridCol w="859495"/>
                <a:gridCol w="793477"/>
                <a:gridCol w="765547"/>
                <a:gridCol w="658269"/>
                <a:gridCol w="544008"/>
                <a:gridCol w="571304"/>
                <a:gridCol w="685564"/>
              </a:tblGrid>
              <a:tr h="0">
                <a:tc>
                  <a:txBody>
                    <a:bodyPr/>
                    <a:lstStyle/>
                    <a:p>
                      <a:pPr>
                        <a:spcAft>
                          <a:spcPts val="0"/>
                        </a:spcAft>
                      </a:pPr>
                      <a:r>
                        <a:rPr lang="mk-MK" sz="1100">
                          <a:effectLst/>
                        </a:rPr>
                        <a:t>Вкупно осудени лица</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слободите и правата на човекот и граѓанинот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a:t>
                      </a:r>
                      <a:r>
                        <a:rPr lang="mk-MK" sz="1100">
                          <a:effectLst/>
                        </a:rPr>
                        <a:t>здравјето на луѓето</a:t>
                      </a:r>
                      <a:endParaRPr lang="mk-MK" sz="1200">
                        <a:effectLst/>
                        <a:latin typeface="Times New Roman"/>
                        <a:ea typeface="Times New Roman"/>
                      </a:endParaRPr>
                    </a:p>
                  </a:txBody>
                  <a:tcPr marL="68580" marR="68580" marT="0" marB="0"/>
                </a:tc>
                <a:tc>
                  <a:txBody>
                    <a:bodyPr/>
                    <a:lstStyle/>
                    <a:p>
                      <a:pPr>
                        <a:spcAft>
                          <a:spcPts val="0"/>
                        </a:spcAft>
                      </a:pPr>
                      <a:r>
                        <a:rPr lang="en-GB" sz="1100">
                          <a:effectLst/>
                        </a:rPr>
                        <a:t>Кр. дела против имотот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јавните финансии, платниот промет и стопанството</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безбедноста на јавниот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службената должност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 дела против правниот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Кр. дела </a:t>
                      </a:r>
                      <a:endParaRPr lang="mk-MK" sz="1200">
                        <a:effectLst/>
                      </a:endParaRPr>
                    </a:p>
                    <a:p>
                      <a:pPr>
                        <a:spcAft>
                          <a:spcPts val="0"/>
                        </a:spcAft>
                      </a:pPr>
                      <a:r>
                        <a:rPr lang="mk-MK" sz="1100">
                          <a:effectLst/>
                        </a:rPr>
                        <a:t>против јавниот ред</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Кр. дела против човечноста и меѓ. право</a:t>
                      </a:r>
                      <a:endParaRPr lang="mk-MK" sz="1200">
                        <a:effectLst/>
                        <a:latin typeface="Times New Roman"/>
                        <a:ea typeface="Times New Roman"/>
                      </a:endParaRPr>
                    </a:p>
                  </a:txBody>
                  <a:tcPr marL="68580" marR="68580" marT="0" marB="0"/>
                </a:tc>
                <a:tc>
                  <a:txBody>
                    <a:bodyPr/>
                    <a:lstStyle/>
                    <a:p>
                      <a:pPr>
                        <a:spcAft>
                          <a:spcPts val="0"/>
                        </a:spcAft>
                      </a:pPr>
                      <a:r>
                        <a:rPr lang="en-GB" sz="1100" dirty="0">
                          <a:effectLst/>
                        </a:rPr>
                        <a:t>ВКУПНО</a:t>
                      </a:r>
                      <a:endParaRPr lang="mk-MK" sz="1200" dirty="0">
                        <a:effectLst/>
                        <a:latin typeface="Times New Roman"/>
                        <a:ea typeface="Times New Roman"/>
                      </a:endParaRPr>
                    </a:p>
                  </a:txBody>
                  <a:tcPr marL="68580" marR="68580" marT="0" marB="0"/>
                </a:tc>
              </a:tr>
              <a:tr h="297180">
                <a:tc>
                  <a:txBody>
                    <a:bodyPr/>
                    <a:lstStyle/>
                    <a:p>
                      <a:pPr>
                        <a:spcAft>
                          <a:spcPts val="0"/>
                        </a:spcAft>
                      </a:pPr>
                      <a:r>
                        <a:rPr lang="en-GB" sz="1100">
                          <a:effectLst/>
                        </a:rPr>
                        <a:t>91</a:t>
                      </a:r>
                      <a:r>
                        <a:rPr lang="mk-MK" sz="1100">
                          <a:effectLst/>
                        </a:rPr>
                        <a:t>69</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3</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b"/>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3</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16</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8</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1</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3</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2</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 </a:t>
                      </a:r>
                      <a:endParaRPr lang="mk-MK" sz="1200">
                        <a:effectLst/>
                      </a:endParaRPr>
                    </a:p>
                    <a:p>
                      <a:pPr algn="ctr">
                        <a:spcAft>
                          <a:spcPts val="0"/>
                        </a:spcAft>
                      </a:pPr>
                      <a:r>
                        <a:rPr lang="en-GB" sz="1100">
                          <a:effectLst/>
                        </a:rPr>
                        <a:t>4</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2</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nchor="b"/>
                </a:tc>
                <a:tc>
                  <a:txBody>
                    <a:bodyPr/>
                    <a:lstStyle/>
                    <a:p>
                      <a:pPr algn="ctr">
                        <a:spcAft>
                          <a:spcPts val="0"/>
                        </a:spcAft>
                      </a:pPr>
                      <a:r>
                        <a:rPr lang="en-GB" sz="1100">
                          <a:effectLst/>
                        </a:rPr>
                        <a:t>42</a:t>
                      </a:r>
                      <a:endParaRPr lang="mk-MK" sz="1200">
                        <a:effectLst/>
                        <a:latin typeface="Times New Roman"/>
                        <a:ea typeface="Times New Roman"/>
                      </a:endParaRPr>
                    </a:p>
                  </a:txBody>
                  <a:tcPr marL="68580" marR="68580" marT="0" marB="0" anchor="ctr"/>
                </a:tc>
              </a:tr>
              <a:tr h="194310">
                <a:tc>
                  <a:txBody>
                    <a:bodyPr/>
                    <a:lstStyle/>
                    <a:p>
                      <a:pP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7,14%</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7,14%</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38,09%</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19,04</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2,38%</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7,14%</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4,76%</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9,52%</a:t>
                      </a:r>
                      <a:endParaRPr lang="mk-MK" sz="1200">
                        <a:effectLst/>
                        <a:latin typeface="Times New Roman"/>
                        <a:ea typeface="Times New Roman"/>
                      </a:endParaRPr>
                    </a:p>
                  </a:txBody>
                  <a:tcPr marL="68580" marR="68580" marT="0" marB="0" anchor="ctr"/>
                </a:tc>
                <a:tc>
                  <a:txBody>
                    <a:bodyPr/>
                    <a:lstStyle/>
                    <a:p>
                      <a:pPr algn="ctr">
                        <a:spcAft>
                          <a:spcPts val="0"/>
                        </a:spcAft>
                      </a:pPr>
                      <a:r>
                        <a:rPr lang="en-GB" sz="1100">
                          <a:effectLst/>
                        </a:rPr>
                        <a:t>4,76%</a:t>
                      </a:r>
                      <a:endParaRPr lang="mk-MK" sz="1200">
                        <a:effectLst/>
                        <a:latin typeface="Times New Roman"/>
                        <a:ea typeface="Times New Roman"/>
                      </a:endParaRPr>
                    </a:p>
                  </a:txBody>
                  <a:tcPr marL="68580" marR="68580" marT="0" marB="0" anchor="ctr"/>
                </a:tc>
                <a:tc>
                  <a:txBody>
                    <a:bodyPr/>
                    <a:lstStyle/>
                    <a:p>
                      <a:pPr algn="ctr">
                        <a:spcAft>
                          <a:spcPts val="0"/>
                        </a:spcAft>
                      </a:pPr>
                      <a:r>
                        <a:rPr lang="mk-MK" sz="1100" dirty="0">
                          <a:effectLst/>
                        </a:rPr>
                        <a:t>0,45%</a:t>
                      </a:r>
                      <a:endParaRPr lang="mk-MK"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516432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mk-MK" b="1" dirty="0"/>
              <a:t>Основа за </a:t>
            </a:r>
            <a:r>
              <a:rPr lang="mk-MK" b="1" dirty="0" smtClean="0"/>
              <a:t>конфискација</a:t>
            </a:r>
            <a:r>
              <a:rPr lang="hr-BA" b="1" dirty="0" smtClean="0"/>
              <a:t> </a:t>
            </a:r>
            <a:r>
              <a:rPr lang="mk-MK" b="1" dirty="0" smtClean="0"/>
              <a:t>Член </a:t>
            </a:r>
            <a:r>
              <a:rPr lang="mk-MK" b="1" dirty="0"/>
              <a:t>97 </a:t>
            </a:r>
            <a:r>
              <a:rPr lang="mk-MK" b="1" dirty="0" smtClean="0"/>
              <a:t>од КЗ</a:t>
            </a:r>
            <a:endParaRPr lang="mk-MK" b="1" dirty="0"/>
          </a:p>
          <a:p>
            <a:r>
              <a:rPr lang="mk-MK" dirty="0"/>
              <a:t>(1) Никој не може да ја задржи непосредната и посредната имотна корист прибавена со кривично дело.</a:t>
            </a:r>
          </a:p>
          <a:p>
            <a:r>
              <a:rPr lang="mk-MK" dirty="0"/>
              <a:t>(2) Имотната корист од став 1 ќе се конфискува со судската одлука со која е утврдено извршувањето на кривичното дело под условите предвидени со овој законик.</a:t>
            </a:r>
          </a:p>
          <a:p>
            <a:r>
              <a:rPr lang="mk-MK" dirty="0"/>
              <a:t>(3) Одлука за конфискација судот ќе донесе во постапка определена со закон и кога од фактички или правни пречки не е можно водење на кривична постапка спрема сторителот на кривичното дело.</a:t>
            </a:r>
          </a:p>
          <a:p>
            <a:r>
              <a:rPr lang="mk-MK" dirty="0"/>
              <a:t>(4) Под услови определени со ратификуван меѓународен договор, конфискуваниот имот може да биде вратен на друга држава.</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a:t>
            </a:fld>
            <a:endParaRPr lang="de-DE"/>
          </a:p>
        </p:txBody>
      </p:sp>
    </p:spTree>
    <p:extLst>
      <p:ext uri="{BB962C8B-B14F-4D97-AF65-F5344CB8AC3E}">
        <p14:creationId xmlns:p14="http://schemas.microsoft.com/office/powerpoint/2010/main" val="3957179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i="1" dirty="0"/>
              <a:t>Изречени мерки конфискација на имот на осудени лица во </a:t>
            </a:r>
            <a:r>
              <a:rPr lang="mk-MK" b="1" i="1" dirty="0" smtClean="0"/>
              <a:t>2011 година</a:t>
            </a:r>
          </a:p>
          <a:p>
            <a:endParaRPr lang="mk-MK" b="1" i="1"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30</a:t>
            </a:fld>
            <a:endParaRPr lang="de-DE"/>
          </a:p>
        </p:txBody>
      </p:sp>
      <p:graphicFrame>
        <p:nvGraphicFramePr>
          <p:cNvPr id="3" name="Table 2"/>
          <p:cNvGraphicFramePr>
            <a:graphicFrameLocks noGrp="1"/>
          </p:cNvGraphicFramePr>
          <p:nvPr/>
        </p:nvGraphicFramePr>
        <p:xfrm>
          <a:off x="995362" y="3176905"/>
          <a:ext cx="7153276" cy="1967230"/>
        </p:xfrm>
        <a:graphic>
          <a:graphicData uri="http://schemas.openxmlformats.org/drawingml/2006/table">
            <a:tbl>
              <a:tblPr firstRow="1" firstCol="1" lastRow="1" lastCol="1" bandRow="1" bandCol="1">
                <a:tableStyleId>{5C22544A-7EE6-4342-B048-85BDC9FD1C3A}</a:tableStyleId>
              </a:tblPr>
              <a:tblGrid>
                <a:gridCol w="686105"/>
                <a:gridCol w="800455"/>
                <a:gridCol w="686105"/>
                <a:gridCol w="1372209"/>
                <a:gridCol w="914806"/>
                <a:gridCol w="571754"/>
                <a:gridCol w="686105"/>
                <a:gridCol w="800455"/>
                <a:gridCol w="635282"/>
              </a:tblGrid>
              <a:tr h="0">
                <a:tc>
                  <a:txBody>
                    <a:bodyPr/>
                    <a:lstStyle/>
                    <a:p>
                      <a:pPr>
                        <a:spcAft>
                          <a:spcPts val="0"/>
                        </a:spcAft>
                      </a:pPr>
                      <a:r>
                        <a:rPr lang="mk-MK" sz="1100" dirty="0">
                          <a:effectLst/>
                        </a:rPr>
                        <a:t>Вкупно осудени лица</a:t>
                      </a:r>
                      <a:endParaRPr lang="mk-MK" sz="1200" dirty="0">
                        <a:effectLst/>
                        <a:latin typeface="Times New Roman"/>
                        <a:ea typeface="Times New Roman"/>
                      </a:endParaRPr>
                    </a:p>
                  </a:txBody>
                  <a:tcPr marL="68580" marR="68580" marT="0" marB="0"/>
                </a:tc>
                <a:tc>
                  <a:txBody>
                    <a:bodyPr/>
                    <a:lstStyle/>
                    <a:p>
                      <a:pPr>
                        <a:spcAft>
                          <a:spcPts val="0"/>
                        </a:spcAft>
                      </a:pPr>
                      <a:r>
                        <a:rPr lang="ru-RU" sz="1100">
                          <a:effectLst/>
                        </a:rPr>
                        <a:t>Кр.дела против </a:t>
                      </a:r>
                      <a:r>
                        <a:rPr lang="mk-MK" sz="1100">
                          <a:effectLst/>
                        </a:rPr>
                        <a:t>здравјето на луѓето</a:t>
                      </a:r>
                      <a:endParaRPr lang="mk-MK" sz="1200">
                        <a:effectLst/>
                        <a:latin typeface="Times New Roman"/>
                        <a:ea typeface="Times New Roman"/>
                      </a:endParaRPr>
                    </a:p>
                  </a:txBody>
                  <a:tcPr marL="68580" marR="68580" marT="0" marB="0"/>
                </a:tc>
                <a:tc>
                  <a:txBody>
                    <a:bodyPr/>
                    <a:lstStyle/>
                    <a:p>
                      <a:pPr>
                        <a:spcAft>
                          <a:spcPts val="0"/>
                        </a:spcAft>
                      </a:pPr>
                      <a:r>
                        <a:rPr lang="en-GB" sz="1100">
                          <a:effectLst/>
                        </a:rPr>
                        <a:t>Кр.дела про</a:t>
                      </a:r>
                      <a:r>
                        <a:rPr lang="mk-MK" sz="1100">
                          <a:effectLst/>
                        </a:rPr>
                        <a:t>тив </a:t>
                      </a:r>
                      <a:r>
                        <a:rPr lang="en-GB" sz="1100">
                          <a:effectLst/>
                        </a:rPr>
                        <a:t>имотот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Кр.дела против јавните финансии,платниот промет и стопанството</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Кр.дела против службената должност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Кр.дела против правниот сообраќај</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Кр. дела </a:t>
                      </a:r>
                      <a:endParaRPr lang="mk-MK" sz="1200">
                        <a:effectLst/>
                      </a:endParaRPr>
                    </a:p>
                    <a:p>
                      <a:pPr>
                        <a:spcAft>
                          <a:spcPts val="0"/>
                        </a:spcAft>
                      </a:pPr>
                      <a:r>
                        <a:rPr lang="mk-MK" sz="1100">
                          <a:effectLst/>
                        </a:rPr>
                        <a:t>против јавниот ред</a:t>
                      </a:r>
                      <a:endParaRPr lang="mk-MK" sz="1200">
                        <a:effectLst/>
                        <a:latin typeface="Times New Roman"/>
                        <a:ea typeface="Times New Roman"/>
                      </a:endParaRPr>
                    </a:p>
                  </a:txBody>
                  <a:tcPr marL="68580" marR="68580" marT="0" marB="0"/>
                </a:tc>
                <a:tc>
                  <a:txBody>
                    <a:bodyPr/>
                    <a:lstStyle/>
                    <a:p>
                      <a:pPr>
                        <a:spcAft>
                          <a:spcPts val="0"/>
                        </a:spcAft>
                      </a:pPr>
                      <a:r>
                        <a:rPr lang="mk-MK" sz="1100">
                          <a:effectLst/>
                        </a:rPr>
                        <a:t>Кр.дела против човечноста и меѓ. право</a:t>
                      </a:r>
                      <a:endParaRPr lang="mk-MK" sz="1200">
                        <a:effectLst/>
                        <a:latin typeface="Times New Roman"/>
                        <a:ea typeface="Times New Roman"/>
                      </a:endParaRPr>
                    </a:p>
                  </a:txBody>
                  <a:tcPr marL="68580" marR="68580" marT="0" marB="0"/>
                </a:tc>
                <a:tc>
                  <a:txBody>
                    <a:bodyPr/>
                    <a:lstStyle/>
                    <a:p>
                      <a:pPr algn="just">
                        <a:spcAft>
                          <a:spcPts val="0"/>
                        </a:spcAft>
                      </a:pPr>
                      <a:r>
                        <a:rPr lang="mk-MK" sz="1100">
                          <a:effectLst/>
                        </a:rPr>
                        <a:t>ВКУПНО</a:t>
                      </a:r>
                      <a:endParaRPr lang="mk-MK" sz="1200">
                        <a:effectLst/>
                        <a:latin typeface="Times New Roman"/>
                        <a:ea typeface="Times New Roman"/>
                      </a:endParaRPr>
                    </a:p>
                  </a:txBody>
                  <a:tcPr marL="68580" marR="68580" marT="0" marB="0"/>
                </a:tc>
              </a:tr>
              <a:tr h="307975">
                <a:tc>
                  <a:txBody>
                    <a:bodyPr/>
                    <a:lstStyle/>
                    <a:p>
                      <a:pPr algn="ctr">
                        <a:spcAft>
                          <a:spcPts val="0"/>
                        </a:spcAft>
                      </a:pPr>
                      <a:r>
                        <a:rPr lang="en-GB" sz="1100">
                          <a:effectLst/>
                        </a:rPr>
                        <a:t>9810</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10</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26</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24</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5</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5</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38</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3</a:t>
                      </a:r>
                      <a:endParaRPr lang="mk-MK" sz="1200">
                        <a:effectLst/>
                      </a:endParaRPr>
                    </a:p>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111</a:t>
                      </a:r>
                      <a:endParaRPr lang="mk-MK" sz="1200">
                        <a:effectLst/>
                        <a:latin typeface="Times New Roman"/>
                        <a:ea typeface="Times New Roman"/>
                      </a:endParaRPr>
                    </a:p>
                  </a:txBody>
                  <a:tcPr marL="68580" marR="68580" marT="0" marB="0"/>
                </a:tc>
              </a:tr>
              <a:tr h="290830">
                <a:tc>
                  <a:txBody>
                    <a:bodyPr/>
                    <a:lstStyle/>
                    <a:p>
                      <a:pPr algn="ctr">
                        <a:spcAft>
                          <a:spcPts val="0"/>
                        </a:spcAft>
                      </a:pPr>
                      <a:r>
                        <a:rPr lang="mk-MK"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9%</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23,42%</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21,62%</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4,5%</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4,5%</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34,23%</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2,7%</a:t>
                      </a:r>
                      <a:endParaRPr lang="mk-MK" sz="1200">
                        <a:effectLst/>
                        <a:latin typeface="Times New Roman"/>
                        <a:ea typeface="Times New Roman"/>
                      </a:endParaRPr>
                    </a:p>
                  </a:txBody>
                  <a:tcPr marL="68580" marR="68580" marT="0" marB="0"/>
                </a:tc>
                <a:tc>
                  <a:txBody>
                    <a:bodyPr/>
                    <a:lstStyle/>
                    <a:p>
                      <a:pPr algn="ctr">
                        <a:spcAft>
                          <a:spcPts val="0"/>
                        </a:spcAft>
                      </a:pPr>
                      <a:r>
                        <a:rPr lang="mk-MK" sz="1100" dirty="0">
                          <a:effectLst/>
                        </a:rPr>
                        <a:t>1, 13%.</a:t>
                      </a:r>
                      <a:endParaRPr lang="mk-MK"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16432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i="1" dirty="0"/>
              <a:t>Изречени мерки конфискација на имот на осудени лица во </a:t>
            </a:r>
            <a:r>
              <a:rPr lang="mk-MK" b="1" i="1" dirty="0" smtClean="0"/>
              <a:t>2012</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31</a:t>
            </a:fld>
            <a:endParaRPr lang="de-DE"/>
          </a:p>
        </p:txBody>
      </p:sp>
      <p:graphicFrame>
        <p:nvGraphicFramePr>
          <p:cNvPr id="3" name="Table 2"/>
          <p:cNvGraphicFramePr>
            <a:graphicFrameLocks noGrp="1"/>
          </p:cNvGraphicFramePr>
          <p:nvPr>
            <p:extLst>
              <p:ext uri="{D42A27DB-BD31-4B8C-83A1-F6EECF244321}">
                <p14:modId xmlns:p14="http://schemas.microsoft.com/office/powerpoint/2010/main" val="2492567041"/>
              </p:ext>
            </p:extLst>
          </p:nvPr>
        </p:nvGraphicFramePr>
        <p:xfrm>
          <a:off x="611560" y="2886292"/>
          <a:ext cx="7128792" cy="2724154"/>
        </p:xfrm>
        <a:graphic>
          <a:graphicData uri="http://schemas.openxmlformats.org/drawingml/2006/table">
            <a:tbl>
              <a:tblPr firstRow="1" firstCol="1" lastRow="1" lastCol="1" bandRow="1" bandCol="1">
                <a:tableStyleId>{5C22544A-7EE6-4342-B048-85BDC9FD1C3A}</a:tableStyleId>
              </a:tblPr>
              <a:tblGrid>
                <a:gridCol w="980150"/>
                <a:gridCol w="450396"/>
                <a:gridCol w="421165"/>
                <a:gridCol w="527350"/>
                <a:gridCol w="429516"/>
                <a:gridCol w="546439"/>
                <a:gridCol w="634730"/>
                <a:gridCol w="660976"/>
                <a:gridCol w="659786"/>
                <a:gridCol w="570301"/>
                <a:gridCol w="677682"/>
                <a:gridCol w="570301"/>
              </a:tblGrid>
              <a:tr h="1885954">
                <a:tc>
                  <a:txBody>
                    <a:bodyPr/>
                    <a:lstStyle/>
                    <a:p>
                      <a:pPr algn="just">
                        <a:spcAft>
                          <a:spcPts val="0"/>
                        </a:spcAft>
                      </a:pPr>
                      <a:r>
                        <a:rPr lang="mk-MK" sz="1100" dirty="0">
                          <a:effectLst/>
                        </a:rPr>
                        <a:t>Вкупно осудени лица</a:t>
                      </a:r>
                      <a:endParaRPr lang="mk-MK" sz="1200" dirty="0">
                        <a:effectLst/>
                        <a:latin typeface="Times New Roman"/>
                        <a:ea typeface="Times New Roman"/>
                      </a:endParaRPr>
                    </a:p>
                  </a:txBody>
                  <a:tcPr marL="68580" marR="68580" marT="0" marB="0"/>
                </a:tc>
                <a:tc>
                  <a:txBody>
                    <a:bodyPr/>
                    <a:lstStyle/>
                    <a:p>
                      <a:pPr>
                        <a:spcAft>
                          <a:spcPts val="0"/>
                        </a:spcAft>
                      </a:pPr>
                      <a:r>
                        <a:rPr lang="ru-RU" sz="1100" dirty="0">
                          <a:effectLst/>
                        </a:rPr>
                        <a:t>Кр.дела</a:t>
                      </a:r>
                      <a:endParaRPr lang="mk-MK" sz="1200" dirty="0">
                        <a:effectLst/>
                      </a:endParaRPr>
                    </a:p>
                    <a:p>
                      <a:pPr algn="just">
                        <a:spcAft>
                          <a:spcPts val="0"/>
                        </a:spcAft>
                      </a:pPr>
                      <a:r>
                        <a:rPr lang="ru-RU" sz="1100" dirty="0">
                          <a:effectLst/>
                        </a:rPr>
                        <a:t>против слободите и </a:t>
                      </a:r>
                      <a:r>
                        <a:rPr lang="ru-RU" sz="1100" dirty="0" smtClean="0">
                          <a:effectLst/>
                        </a:rPr>
                        <a:t>правата</a:t>
                      </a:r>
                      <a:endParaRPr lang="mk-MK" sz="1200" dirty="0">
                        <a:effectLst/>
                        <a:latin typeface="Times New Roman"/>
                        <a:ea typeface="Times New Roman"/>
                      </a:endParaRPr>
                    </a:p>
                  </a:txBody>
                  <a:tcPr marL="68580" marR="68580" marT="0" marB="0"/>
                </a:tc>
                <a:tc>
                  <a:txBody>
                    <a:bodyPr/>
                    <a:lstStyle/>
                    <a:p>
                      <a:pPr algn="just">
                        <a:spcAft>
                          <a:spcPts val="0"/>
                        </a:spcAft>
                      </a:pPr>
                      <a:r>
                        <a:rPr lang="ru-RU" sz="1100" dirty="0">
                          <a:effectLst/>
                        </a:rPr>
                        <a:t>Кр.дела против </a:t>
                      </a:r>
                      <a:r>
                        <a:rPr lang="mk-MK" sz="1100" dirty="0">
                          <a:effectLst/>
                        </a:rPr>
                        <a:t>здравјето на луѓето</a:t>
                      </a:r>
                      <a:endParaRPr lang="mk-MK" sz="1200" dirty="0">
                        <a:effectLst/>
                        <a:latin typeface="Times New Roman"/>
                        <a:ea typeface="Times New Roman"/>
                      </a:endParaRPr>
                    </a:p>
                  </a:txBody>
                  <a:tcPr marL="68580" marR="68580" marT="0" marB="0"/>
                </a:tc>
                <a:tc>
                  <a:txBody>
                    <a:bodyPr/>
                    <a:lstStyle/>
                    <a:p>
                      <a:pPr algn="just">
                        <a:spcAft>
                          <a:spcPts val="0"/>
                        </a:spcAft>
                      </a:pPr>
                      <a:r>
                        <a:rPr lang="mk-MK" sz="1100">
                          <a:effectLst/>
                        </a:rPr>
                        <a:t>Кр.дела против животната средина </a:t>
                      </a:r>
                      <a:endParaRPr lang="mk-MK" sz="1200">
                        <a:effectLst/>
                        <a:latin typeface="Times New Roman"/>
                        <a:ea typeface="Times New Roman"/>
                      </a:endParaRPr>
                    </a:p>
                  </a:txBody>
                  <a:tcPr marL="68580" marR="68580" marT="0" marB="0"/>
                </a:tc>
                <a:tc>
                  <a:txBody>
                    <a:bodyPr/>
                    <a:lstStyle/>
                    <a:p>
                      <a:pPr>
                        <a:spcAft>
                          <a:spcPts val="0"/>
                        </a:spcAft>
                      </a:pPr>
                      <a:r>
                        <a:rPr lang="en-GB" sz="1100" dirty="0" err="1">
                          <a:effectLst/>
                        </a:rPr>
                        <a:t>Кр.дела</a:t>
                      </a:r>
                      <a:r>
                        <a:rPr lang="en-GB" sz="1100" dirty="0">
                          <a:effectLst/>
                        </a:rPr>
                        <a:t> </a:t>
                      </a:r>
                      <a:endParaRPr lang="mk-MK" sz="1200" dirty="0">
                        <a:effectLst/>
                      </a:endParaRPr>
                    </a:p>
                    <a:p>
                      <a:pPr>
                        <a:spcAft>
                          <a:spcPts val="0"/>
                        </a:spcAft>
                      </a:pPr>
                      <a:r>
                        <a:rPr lang="mk-MK" sz="1100" dirty="0">
                          <a:effectLst/>
                        </a:rPr>
                        <a:t>п</a:t>
                      </a:r>
                      <a:r>
                        <a:rPr lang="en-GB" sz="1100" dirty="0">
                          <a:effectLst/>
                        </a:rPr>
                        <a:t>р</a:t>
                      </a:r>
                      <a:r>
                        <a:rPr lang="mk-MK" sz="1100" dirty="0">
                          <a:effectLst/>
                        </a:rPr>
                        <a:t>о</a:t>
                      </a:r>
                      <a:endParaRPr lang="mk-MK" sz="1200" dirty="0">
                        <a:effectLst/>
                      </a:endParaRPr>
                    </a:p>
                    <a:p>
                      <a:pPr algn="just">
                        <a:spcAft>
                          <a:spcPts val="0"/>
                        </a:spcAft>
                      </a:pPr>
                      <a:r>
                        <a:rPr lang="en-GB" sz="1100" dirty="0" err="1">
                          <a:effectLst/>
                        </a:rPr>
                        <a:t>имотот</a:t>
                      </a:r>
                      <a:endParaRPr lang="mk-MK" sz="1200" dirty="0">
                        <a:effectLst/>
                        <a:latin typeface="Times New Roman"/>
                        <a:ea typeface="Times New Roman"/>
                      </a:endParaRPr>
                    </a:p>
                  </a:txBody>
                  <a:tcPr marL="68580" marR="68580" marT="0" marB="0"/>
                </a:tc>
                <a:tc>
                  <a:txBody>
                    <a:bodyPr/>
                    <a:lstStyle/>
                    <a:p>
                      <a:pPr>
                        <a:spcAft>
                          <a:spcPts val="0"/>
                        </a:spcAft>
                      </a:pPr>
                      <a:r>
                        <a:rPr lang="ru-RU" sz="1100" dirty="0">
                          <a:effectLst/>
                        </a:rPr>
                        <a:t>Кр.дела про</a:t>
                      </a:r>
                      <a:r>
                        <a:rPr lang="mk-MK" sz="1100" dirty="0">
                          <a:effectLst/>
                        </a:rPr>
                        <a:t>тив</a:t>
                      </a:r>
                      <a:endParaRPr lang="mk-MK" sz="1200" dirty="0">
                        <a:effectLst/>
                      </a:endParaRPr>
                    </a:p>
                    <a:p>
                      <a:pPr>
                        <a:spcAft>
                          <a:spcPts val="0"/>
                        </a:spcAft>
                      </a:pPr>
                      <a:r>
                        <a:rPr lang="ru-RU" sz="1100" dirty="0">
                          <a:effectLst/>
                        </a:rPr>
                        <a:t>јавните </a:t>
                      </a:r>
                      <a:endParaRPr lang="mk-MK" sz="1200" dirty="0">
                        <a:effectLst/>
                      </a:endParaRPr>
                    </a:p>
                    <a:p>
                      <a:pPr>
                        <a:spcAft>
                          <a:spcPts val="0"/>
                        </a:spcAft>
                      </a:pPr>
                      <a:r>
                        <a:rPr lang="ru-RU" sz="1100" dirty="0">
                          <a:effectLst/>
                        </a:rPr>
                        <a:t>финансии, </a:t>
                      </a:r>
                      <a:endParaRPr lang="mk-MK" sz="1200" dirty="0">
                        <a:effectLst/>
                      </a:endParaRPr>
                    </a:p>
                  </a:txBody>
                  <a:tcPr marL="68580" marR="68580" marT="0" marB="0"/>
                </a:tc>
                <a:tc>
                  <a:txBody>
                    <a:bodyPr/>
                    <a:lstStyle/>
                    <a:p>
                      <a:pPr>
                        <a:spcAft>
                          <a:spcPts val="0"/>
                        </a:spcAft>
                      </a:pPr>
                      <a:r>
                        <a:rPr lang="ru-RU" sz="1100" dirty="0">
                          <a:effectLst/>
                        </a:rPr>
                        <a:t>Кр.дела </a:t>
                      </a:r>
                      <a:endParaRPr lang="mk-MK" sz="1200" dirty="0">
                        <a:effectLst/>
                      </a:endParaRPr>
                    </a:p>
                    <a:p>
                      <a:pPr>
                        <a:spcAft>
                          <a:spcPts val="0"/>
                        </a:spcAft>
                      </a:pPr>
                      <a:r>
                        <a:rPr lang="ru-RU" sz="1100" dirty="0">
                          <a:effectLst/>
                        </a:rPr>
                        <a:t>против</a:t>
                      </a:r>
                      <a:endParaRPr lang="mk-MK" sz="1200" dirty="0">
                        <a:effectLst/>
                      </a:endParaRPr>
                    </a:p>
                    <a:p>
                      <a:pPr>
                        <a:spcAft>
                          <a:spcPts val="0"/>
                        </a:spcAft>
                      </a:pPr>
                      <a:r>
                        <a:rPr lang="ru-RU" sz="1100" dirty="0">
                          <a:effectLst/>
                        </a:rPr>
                        <a:t>општата</a:t>
                      </a:r>
                      <a:endParaRPr lang="mk-MK" sz="1200" dirty="0">
                        <a:effectLst/>
                      </a:endParaRPr>
                    </a:p>
                    <a:p>
                      <a:pPr>
                        <a:spcAft>
                          <a:spcPts val="0"/>
                        </a:spcAft>
                      </a:pPr>
                      <a:r>
                        <a:rPr lang="ru-RU" sz="1100" dirty="0">
                          <a:effectLst/>
                        </a:rPr>
                        <a:t>сигур ост</a:t>
                      </a:r>
                      <a:endParaRPr lang="mk-MK" sz="1200" dirty="0">
                        <a:effectLst/>
                      </a:endParaRPr>
                    </a:p>
                    <a:p>
                      <a:pPr>
                        <a:spcAft>
                          <a:spcPts val="0"/>
                        </a:spcAft>
                      </a:pPr>
                      <a:r>
                        <a:rPr lang="ru-RU" sz="1100" dirty="0">
                          <a:effectLst/>
                        </a:rPr>
                        <a:t>на луѓето </a:t>
                      </a:r>
                      <a:endParaRPr lang="mk-MK" sz="1200" dirty="0">
                        <a:effectLst/>
                      </a:endParaRPr>
                    </a:p>
                    <a:p>
                      <a:pPr algn="just">
                        <a:spcAft>
                          <a:spcPts val="0"/>
                        </a:spcAft>
                      </a:pPr>
                      <a:r>
                        <a:rPr lang="en-GB" sz="1100" dirty="0">
                          <a:effectLst/>
                        </a:rPr>
                        <a:t>и </a:t>
                      </a:r>
                      <a:r>
                        <a:rPr lang="en-GB" sz="1100" dirty="0" err="1">
                          <a:effectLst/>
                        </a:rPr>
                        <a:t>имотот</a:t>
                      </a:r>
                      <a:endParaRPr lang="mk-MK" sz="1200" dirty="0">
                        <a:effectLst/>
                        <a:latin typeface="Times New Roman"/>
                        <a:ea typeface="Times New Roman"/>
                      </a:endParaRPr>
                    </a:p>
                  </a:txBody>
                  <a:tcPr marL="68580" marR="68580" marT="0" marB="0"/>
                </a:tc>
                <a:tc>
                  <a:txBody>
                    <a:bodyPr/>
                    <a:lstStyle/>
                    <a:p>
                      <a:pPr>
                        <a:spcAft>
                          <a:spcPts val="0"/>
                        </a:spcAft>
                      </a:pPr>
                      <a:r>
                        <a:rPr lang="ru-RU" sz="1100">
                          <a:effectLst/>
                        </a:rPr>
                        <a:t>К</a:t>
                      </a:r>
                      <a:r>
                        <a:rPr lang="mk-MK" sz="1100">
                          <a:effectLst/>
                        </a:rPr>
                        <a:t>р.дела</a:t>
                      </a:r>
                      <a:endParaRPr lang="mk-MK" sz="1200">
                        <a:effectLst/>
                      </a:endParaRPr>
                    </a:p>
                    <a:p>
                      <a:pPr>
                        <a:spcAft>
                          <a:spcPts val="0"/>
                        </a:spcAft>
                      </a:pPr>
                      <a:r>
                        <a:rPr lang="ru-RU" sz="1100">
                          <a:effectLst/>
                        </a:rPr>
                        <a:t>Против</a:t>
                      </a:r>
                      <a:endParaRPr lang="mk-MK" sz="1200">
                        <a:effectLst/>
                      </a:endParaRPr>
                    </a:p>
                    <a:p>
                      <a:pPr algn="just">
                        <a:spcAft>
                          <a:spcPts val="0"/>
                        </a:spcAft>
                      </a:pPr>
                      <a:r>
                        <a:rPr lang="ru-RU" sz="1100">
                          <a:effectLst/>
                        </a:rPr>
                        <a:t>сл</a:t>
                      </a:r>
                      <a:r>
                        <a:rPr lang="mk-MK" sz="1100">
                          <a:effectLst/>
                        </a:rPr>
                        <a:t>ужбена</a:t>
                      </a:r>
                      <a:r>
                        <a:rPr lang="ru-RU" sz="1100">
                          <a:effectLst/>
                        </a:rPr>
                        <a:t> дол</a:t>
                      </a:r>
                      <a:r>
                        <a:rPr lang="mk-MK" sz="1100">
                          <a:effectLst/>
                        </a:rPr>
                        <a:t>жност</a:t>
                      </a:r>
                      <a:endParaRPr lang="mk-MK" sz="1200">
                        <a:effectLst/>
                        <a:latin typeface="Times New Roman"/>
                        <a:ea typeface="Times New Roman"/>
                      </a:endParaRPr>
                    </a:p>
                  </a:txBody>
                  <a:tcPr marL="68580" marR="68580" marT="0" marB="0"/>
                </a:tc>
                <a:tc>
                  <a:txBody>
                    <a:bodyPr/>
                    <a:lstStyle/>
                    <a:p>
                      <a:pPr>
                        <a:spcAft>
                          <a:spcPts val="0"/>
                        </a:spcAft>
                      </a:pPr>
                      <a:r>
                        <a:rPr lang="ru-RU" sz="1100">
                          <a:effectLst/>
                        </a:rPr>
                        <a:t>Кр.</a:t>
                      </a:r>
                      <a:r>
                        <a:rPr lang="mk-MK" sz="1100">
                          <a:effectLst/>
                        </a:rPr>
                        <a:t>д</a:t>
                      </a:r>
                      <a:endParaRPr lang="mk-MK" sz="1200">
                        <a:effectLst/>
                      </a:endParaRPr>
                    </a:p>
                    <a:p>
                      <a:pPr>
                        <a:spcAft>
                          <a:spcPts val="0"/>
                        </a:spcAft>
                      </a:pPr>
                      <a:r>
                        <a:rPr lang="ru-RU" sz="1100">
                          <a:effectLst/>
                        </a:rPr>
                        <a:t>против </a:t>
                      </a:r>
                      <a:endParaRPr lang="mk-MK" sz="1200">
                        <a:effectLst/>
                      </a:endParaRPr>
                    </a:p>
                    <a:p>
                      <a:pPr algn="just">
                        <a:spcAft>
                          <a:spcPts val="0"/>
                        </a:spcAft>
                      </a:pPr>
                      <a:r>
                        <a:rPr lang="mk-MK" sz="1100">
                          <a:effectLst/>
                        </a:rPr>
                        <a:t>правниот сообраќај  </a:t>
                      </a:r>
                      <a:endParaRPr lang="mk-MK" sz="1200">
                        <a:effectLst/>
                        <a:latin typeface="Times New Roman"/>
                        <a:ea typeface="Times New Roman"/>
                      </a:endParaRPr>
                    </a:p>
                  </a:txBody>
                  <a:tcPr marL="68580" marR="68580" marT="0" marB="0"/>
                </a:tc>
                <a:tc>
                  <a:txBody>
                    <a:bodyPr/>
                    <a:lstStyle/>
                    <a:p>
                      <a:pPr>
                        <a:spcAft>
                          <a:spcPts val="0"/>
                        </a:spcAft>
                      </a:pPr>
                      <a:r>
                        <a:rPr lang="mk-MK" sz="1100" dirty="0">
                          <a:effectLst/>
                        </a:rPr>
                        <a:t>Кр.дела против</a:t>
                      </a:r>
                      <a:endParaRPr lang="mk-MK" sz="1200" dirty="0">
                        <a:effectLst/>
                      </a:endParaRPr>
                    </a:p>
                    <a:p>
                      <a:pPr>
                        <a:spcAft>
                          <a:spcPts val="0"/>
                        </a:spcAft>
                      </a:pPr>
                      <a:r>
                        <a:rPr lang="mk-MK" sz="1100" dirty="0">
                          <a:effectLst/>
                        </a:rPr>
                        <a:t> Јавен</a:t>
                      </a:r>
                      <a:endParaRPr lang="mk-MK" sz="1200" dirty="0">
                        <a:effectLst/>
                      </a:endParaRPr>
                    </a:p>
                    <a:p>
                      <a:pPr algn="just">
                        <a:spcAft>
                          <a:spcPts val="0"/>
                        </a:spcAft>
                      </a:pPr>
                      <a:r>
                        <a:rPr lang="mk-MK" sz="1100" dirty="0">
                          <a:effectLst/>
                        </a:rPr>
                        <a:t> ред</a:t>
                      </a:r>
                      <a:endParaRPr lang="mk-MK" sz="1200" dirty="0">
                        <a:effectLst/>
                        <a:latin typeface="Times New Roman"/>
                        <a:ea typeface="Times New Roman"/>
                      </a:endParaRPr>
                    </a:p>
                  </a:txBody>
                  <a:tcPr marL="68580" marR="68580" marT="0" marB="0"/>
                </a:tc>
                <a:tc>
                  <a:txBody>
                    <a:bodyPr/>
                    <a:lstStyle/>
                    <a:p>
                      <a:pPr>
                        <a:spcAft>
                          <a:spcPts val="0"/>
                        </a:spcAft>
                      </a:pPr>
                      <a:r>
                        <a:rPr lang="mk-MK" sz="1100" dirty="0">
                          <a:effectLst/>
                        </a:rPr>
                        <a:t>Кр.дела</a:t>
                      </a:r>
                      <a:endParaRPr lang="mk-MK" sz="1200" dirty="0">
                        <a:effectLst/>
                      </a:endParaRPr>
                    </a:p>
                    <a:p>
                      <a:pPr>
                        <a:spcAft>
                          <a:spcPts val="0"/>
                        </a:spcAft>
                      </a:pPr>
                      <a:r>
                        <a:rPr lang="mk-MK" sz="1100" dirty="0">
                          <a:effectLst/>
                        </a:rPr>
                        <a:t>против човечноста</a:t>
                      </a:r>
                      <a:endParaRPr lang="mk-MK" sz="1200" dirty="0">
                        <a:effectLst/>
                      </a:endParaRPr>
                    </a:p>
                    <a:p>
                      <a:pPr>
                        <a:spcAft>
                          <a:spcPts val="0"/>
                        </a:spcAft>
                      </a:pPr>
                      <a:r>
                        <a:rPr lang="mk-MK" sz="1100" dirty="0">
                          <a:effectLst/>
                        </a:rPr>
                        <a:t> и меѓународното </a:t>
                      </a:r>
                      <a:endParaRPr lang="mk-MK" sz="1200" dirty="0">
                        <a:effectLst/>
                      </a:endParaRPr>
                    </a:p>
                    <a:p>
                      <a:pPr algn="just">
                        <a:spcAft>
                          <a:spcPts val="0"/>
                        </a:spcAft>
                      </a:pPr>
                      <a:r>
                        <a:rPr lang="mk-MK" sz="1100" dirty="0">
                          <a:effectLst/>
                        </a:rPr>
                        <a:t>право</a:t>
                      </a:r>
                      <a:endParaRPr lang="mk-MK" sz="1200" dirty="0">
                        <a:effectLst/>
                        <a:latin typeface="Times New Roman"/>
                        <a:ea typeface="Times New Roman"/>
                      </a:endParaRPr>
                    </a:p>
                  </a:txBody>
                  <a:tcPr marL="68580" marR="68580" marT="0" marB="0"/>
                </a:tc>
                <a:tc>
                  <a:txBody>
                    <a:bodyPr/>
                    <a:lstStyle/>
                    <a:p>
                      <a:pPr algn="just">
                        <a:spcAft>
                          <a:spcPts val="0"/>
                        </a:spcAft>
                      </a:pPr>
                      <a:r>
                        <a:rPr lang="mk-MK" sz="1100">
                          <a:effectLst/>
                        </a:rPr>
                        <a:t>ВКУПНО</a:t>
                      </a:r>
                      <a:endParaRPr lang="mk-MK" sz="1200">
                        <a:effectLst/>
                        <a:latin typeface="Times New Roman"/>
                        <a:ea typeface="Times New Roman"/>
                      </a:endParaRPr>
                    </a:p>
                  </a:txBody>
                  <a:tcPr marL="68580" marR="68580" marT="0" marB="0"/>
                </a:tc>
              </a:tr>
              <a:tr h="319819">
                <a:tc>
                  <a:txBody>
                    <a:bodyPr/>
                    <a:lstStyle/>
                    <a:p>
                      <a:pPr algn="ctr">
                        <a:spcAft>
                          <a:spcPts val="0"/>
                        </a:spcAft>
                      </a:pPr>
                      <a:r>
                        <a:rPr lang="ru-RU" sz="1100">
                          <a:effectLst/>
                        </a:rPr>
                        <a:t>9042</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1</a:t>
                      </a:r>
                      <a:endParaRPr lang="mk-MK" sz="1200">
                        <a:effectLst/>
                      </a:endParaRPr>
                    </a:p>
                    <a:p>
                      <a:pPr algn="ctr">
                        <a:spcAft>
                          <a:spcPts val="0"/>
                        </a:spcAft>
                      </a:pPr>
                      <a:r>
                        <a:rPr lang="ru-RU"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8</a:t>
                      </a:r>
                      <a:endParaRPr lang="mk-MK" sz="1200">
                        <a:effectLst/>
                      </a:endParaRPr>
                    </a:p>
                    <a:p>
                      <a:pPr algn="ctr">
                        <a:spcAft>
                          <a:spcPts val="0"/>
                        </a:spcAft>
                      </a:pPr>
                      <a:r>
                        <a:rPr lang="ru-RU"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1</a:t>
                      </a:r>
                      <a:endParaRPr lang="mk-MK" sz="1200">
                        <a:effectLst/>
                      </a:endParaRPr>
                    </a:p>
                    <a:p>
                      <a:pPr algn="ctr">
                        <a:spcAft>
                          <a:spcPts val="0"/>
                        </a:spcAft>
                      </a:pPr>
                      <a:r>
                        <a:rPr lang="ru-RU"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9</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11</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1</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6</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1</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5</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13</a:t>
                      </a:r>
                      <a:endParaRPr lang="mk-MK" sz="1200">
                        <a:effectLst/>
                      </a:endParaRPr>
                    </a:p>
                    <a:p>
                      <a:pPr algn="ctr">
                        <a:spcAft>
                          <a:spcPts val="0"/>
                        </a:spcAft>
                      </a:pPr>
                      <a:r>
                        <a:rPr lang="en-GB"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en-GB" sz="1100">
                          <a:effectLst/>
                        </a:rPr>
                        <a:t>56</a:t>
                      </a:r>
                      <a:endParaRPr lang="mk-MK" sz="1200">
                        <a:effectLst/>
                        <a:latin typeface="Times New Roman"/>
                        <a:ea typeface="Times New Roman"/>
                      </a:endParaRPr>
                    </a:p>
                  </a:txBody>
                  <a:tcPr marL="68580" marR="68580" marT="0" marB="0"/>
                </a:tc>
              </a:tr>
              <a:tr h="479729">
                <a:tc>
                  <a:txBody>
                    <a:bodyPr/>
                    <a:lstStyle/>
                    <a:p>
                      <a:pPr algn="ctr">
                        <a:spcAft>
                          <a:spcPts val="0"/>
                        </a:spcAft>
                      </a:pPr>
                      <a:r>
                        <a:rPr lang="ru-RU" sz="1100">
                          <a:effectLst/>
                        </a:rPr>
                        <a:t>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 </a:t>
                      </a:r>
                      <a:endParaRPr lang="mk-MK" sz="1200">
                        <a:effectLst/>
                      </a:endParaRPr>
                    </a:p>
                    <a:p>
                      <a:pPr algn="ctr">
                        <a:spcAft>
                          <a:spcPts val="0"/>
                        </a:spcAft>
                      </a:pPr>
                      <a:r>
                        <a:rPr lang="ru-RU" sz="1100">
                          <a:effectLst/>
                        </a:rPr>
                        <a:t>1,78 %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 </a:t>
                      </a:r>
                      <a:endParaRPr lang="mk-MK" sz="1200">
                        <a:effectLst/>
                      </a:endParaRPr>
                    </a:p>
                    <a:p>
                      <a:pPr algn="ctr">
                        <a:spcAft>
                          <a:spcPts val="0"/>
                        </a:spcAft>
                      </a:pPr>
                      <a:r>
                        <a:rPr lang="ru-RU" sz="1100">
                          <a:effectLst/>
                        </a:rPr>
                        <a:t>14,28 %</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 </a:t>
                      </a:r>
                      <a:endParaRPr lang="mk-MK" sz="1200">
                        <a:effectLst/>
                      </a:endParaRPr>
                    </a:p>
                    <a:p>
                      <a:pPr algn="ctr">
                        <a:spcAft>
                          <a:spcPts val="0"/>
                        </a:spcAft>
                      </a:pPr>
                      <a:r>
                        <a:rPr lang="ru-RU" sz="1100">
                          <a:effectLst/>
                        </a:rPr>
                        <a:t>1,78%</a:t>
                      </a:r>
                      <a:endParaRPr lang="mk-MK" sz="1200">
                        <a:effectLst/>
                        <a:latin typeface="Times New Roman"/>
                        <a:ea typeface="Times New Roman"/>
                      </a:endParaRPr>
                    </a:p>
                  </a:txBody>
                  <a:tcPr marL="68580" marR="68580" marT="0" marB="0"/>
                </a:tc>
                <a:tc>
                  <a:txBody>
                    <a:bodyPr/>
                    <a:lstStyle/>
                    <a:p>
                      <a:pPr algn="ctr">
                        <a:spcAft>
                          <a:spcPts val="0"/>
                        </a:spcAft>
                      </a:pPr>
                      <a:r>
                        <a:rPr lang="ru-RU" sz="1100">
                          <a:effectLst/>
                        </a:rPr>
                        <a:t> </a:t>
                      </a:r>
                      <a:endParaRPr lang="mk-MK" sz="1200">
                        <a:effectLst/>
                      </a:endParaRPr>
                    </a:p>
                    <a:p>
                      <a:pPr algn="ctr">
                        <a:spcAft>
                          <a:spcPts val="0"/>
                        </a:spcAft>
                      </a:pPr>
                      <a:r>
                        <a:rPr lang="en-GB" sz="1100">
                          <a:effectLst/>
                        </a:rPr>
                        <a:t>16,07%</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19,64%</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1,78%</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10,71%</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1,78%</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8,92%</a:t>
                      </a:r>
                      <a:endParaRPr lang="mk-MK" sz="1200">
                        <a:effectLst/>
                        <a:latin typeface="Times New Roman"/>
                        <a:ea typeface="Times New Roman"/>
                      </a:endParaRPr>
                    </a:p>
                  </a:txBody>
                  <a:tcPr marL="68580" marR="68580" marT="0" marB="0"/>
                </a:tc>
                <a:tc>
                  <a:txBody>
                    <a:bodyPr/>
                    <a:lstStyle/>
                    <a:p>
                      <a:pPr algn="ctr">
                        <a:spcAft>
                          <a:spcPts val="0"/>
                        </a:spcAft>
                      </a:pPr>
                      <a:r>
                        <a:rPr lang="mk-MK" sz="1100">
                          <a:effectLst/>
                        </a:rPr>
                        <a:t> </a:t>
                      </a:r>
                      <a:endParaRPr lang="mk-MK" sz="1200">
                        <a:effectLst/>
                      </a:endParaRPr>
                    </a:p>
                    <a:p>
                      <a:pPr algn="ctr">
                        <a:spcAft>
                          <a:spcPts val="0"/>
                        </a:spcAft>
                      </a:pPr>
                      <a:r>
                        <a:rPr lang="en-GB" sz="1100">
                          <a:effectLst/>
                        </a:rPr>
                        <a:t>23,21%</a:t>
                      </a:r>
                      <a:endParaRPr lang="mk-MK" sz="1200">
                        <a:effectLst/>
                        <a:latin typeface="Times New Roman"/>
                        <a:ea typeface="Times New Roman"/>
                      </a:endParaRPr>
                    </a:p>
                  </a:txBody>
                  <a:tcPr marL="68580" marR="68580" marT="0" marB="0"/>
                </a:tc>
                <a:tc>
                  <a:txBody>
                    <a:bodyPr/>
                    <a:lstStyle/>
                    <a:p>
                      <a:pPr algn="ctr">
                        <a:spcAft>
                          <a:spcPts val="0"/>
                        </a:spcAft>
                      </a:pPr>
                      <a:r>
                        <a:rPr lang="mk-MK" sz="1200" dirty="0">
                          <a:effectLst/>
                        </a:rPr>
                        <a:t>0,6 %</a:t>
                      </a:r>
                      <a:endParaRPr lang="mk-MK"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516432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Терминологија користена за конфискација</a:t>
            </a:r>
          </a:p>
          <a:p>
            <a:pPr marL="457200" indent="-457200">
              <a:buAutoNum type="arabicPeriod"/>
            </a:pPr>
            <a:r>
              <a:rPr lang="mk-MK" dirty="0" smtClean="0"/>
              <a:t>Пепел 1</a:t>
            </a:r>
          </a:p>
          <a:p>
            <a:pPr marL="0" indent="0">
              <a:buNone/>
            </a:pPr>
            <a:r>
              <a:rPr lang="mk-MK" dirty="0" smtClean="0"/>
              <a:t>Од обвинетите со примена на начелото на солидарност СЕ КОНФИСКУВА ИМОТНАТА КОИРСТ прибавена со извршување на кривичните дела што се состои во пари во вкупен износ од 404.269.187 денари кој е во висина на неплатената акциза за тутунските добра цигари а ако нивната конфискација не е можна од сторителите да се конфискуваат подвижни или недвижни предмети од вредност, како и секоја друга сопственост, имот или актива, материјални или нематеријални права или друг имот што одговара на прибавената имотна корист.</a:t>
            </a: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32</a:t>
            </a:fld>
            <a:endParaRPr lang="de-DE"/>
          </a:p>
        </p:txBody>
      </p:sp>
    </p:spTree>
    <p:extLst>
      <p:ext uri="{BB962C8B-B14F-4D97-AF65-F5344CB8AC3E}">
        <p14:creationId xmlns:p14="http://schemas.microsoft.com/office/powerpoint/2010/main" val="2584406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Терминологија користена за конфискација</a:t>
            </a:r>
          </a:p>
          <a:p>
            <a:pPr marL="457200" indent="-457200">
              <a:buAutoNum type="arabicPeriod"/>
            </a:pPr>
            <a:r>
              <a:rPr lang="mk-MK" dirty="0" smtClean="0"/>
              <a:t>Пепел 1</a:t>
            </a:r>
          </a:p>
          <a:p>
            <a:pPr marL="0" indent="0">
              <a:buNone/>
            </a:pPr>
            <a:r>
              <a:rPr lang="mk-MK" dirty="0" smtClean="0"/>
              <a:t>Од правното лице Ш.К од П.К СЕ КОНФИСКУВА противправно прибавената имотна коирст што се состои во пари и тоа 1.050.000 УСА долари и 5.180 ЕВРА, </a:t>
            </a:r>
            <a:r>
              <a:rPr lang="mk-MK" dirty="0"/>
              <a:t>а ако нивната конфискација не е можна од сторителите да се конфискуваат подвижни или недвижни предмети од вредност, како и секоја друга сопственост, имот или актива, материјални или нематеријални права или друг имот што одговара на прибавената имотна корист.</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33</a:t>
            </a:fld>
            <a:endParaRPr lang="de-DE"/>
          </a:p>
        </p:txBody>
      </p:sp>
    </p:spTree>
    <p:extLst>
      <p:ext uri="{BB962C8B-B14F-4D97-AF65-F5344CB8AC3E}">
        <p14:creationId xmlns:p14="http://schemas.microsoft.com/office/powerpoint/2010/main" val="28989814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Терминологија користена за конфискација</a:t>
            </a:r>
          </a:p>
          <a:p>
            <a:pPr marL="457200" indent="-457200">
              <a:buAutoNum type="arabicPeriod"/>
            </a:pPr>
            <a:r>
              <a:rPr lang="mk-MK" dirty="0" smtClean="0"/>
              <a:t>Тутунски комбинат</a:t>
            </a:r>
          </a:p>
          <a:p>
            <a:pPr marL="0" indent="0">
              <a:buNone/>
            </a:pPr>
            <a:r>
              <a:rPr lang="mk-MK" dirty="0" smtClean="0"/>
              <a:t>Согласно чл. 97 ст. 1 и чл. 98 ст. 1 од КЗ на РМ од обвинетиото М Ш  се КОНФИСКУВААТ паричните средства од сефот на ТЏ З БПЗ во вкупен износ од 36.000 ЕУР привремено одземени согласно Решение на истражниот судија при основниот суд П КИ бр. 15/06 од 16.01.2007 година, а со потврда за привремено одземени предмети на МВР на РМ________ на 5 страни и тоа:___________________________________________________</a:t>
            </a: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34</a:t>
            </a:fld>
            <a:endParaRPr lang="de-DE"/>
          </a:p>
        </p:txBody>
      </p:sp>
    </p:spTree>
    <p:extLst>
      <p:ext uri="{BB962C8B-B14F-4D97-AF65-F5344CB8AC3E}">
        <p14:creationId xmlns:p14="http://schemas.microsoft.com/office/powerpoint/2010/main" val="35109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Терминологија користена за конфискација</a:t>
            </a:r>
          </a:p>
          <a:p>
            <a:pPr marL="457200" indent="-457200">
              <a:buAutoNum type="arabicPeriod"/>
            </a:pPr>
            <a:r>
              <a:rPr lang="mk-MK" dirty="0" smtClean="0"/>
              <a:t>Перење пари</a:t>
            </a:r>
          </a:p>
          <a:p>
            <a:pPr marL="0" indent="0">
              <a:buNone/>
            </a:pPr>
            <a:r>
              <a:rPr lang="mk-MK" dirty="0" smtClean="0"/>
              <a:t>Парите во износ од 544.207.000 денари ќе се одземат од обвинетиот во корист на РМ, а се во рок од 15 дена од правосилноста на пресудата согласно чл. 273 ст. 5 од КЗ</a:t>
            </a:r>
          </a:p>
          <a:p>
            <a:pPr marL="0" indent="0">
              <a:buNone/>
            </a:pPr>
            <a:r>
              <a:rPr lang="mk-MK" dirty="0" smtClean="0"/>
              <a:t>ПРЕИНАЧЕНА ОД АПЕЛАЦИОНИОТ СУД</a:t>
            </a:r>
          </a:p>
          <a:p>
            <a:pPr marL="0" indent="0">
              <a:buNone/>
            </a:pPr>
            <a:r>
              <a:rPr lang="mk-MK" dirty="0" smtClean="0"/>
              <a:t>Согласно чл 273 ст 5 од КЗ, од обвинетиот ММ од Црна Гора СЕ ОДЗЕМААТ во корист на РМ пари и друга непосредна и посредна имотна корист што одговара на износот од 544.207.000 денари во рок од 30 дена од правосилноста на прсудата.</a:t>
            </a: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35</a:t>
            </a:fld>
            <a:endParaRPr lang="de-DE"/>
          </a:p>
        </p:txBody>
      </p:sp>
    </p:spTree>
    <p:extLst>
      <p:ext uri="{BB962C8B-B14F-4D97-AF65-F5344CB8AC3E}">
        <p14:creationId xmlns:p14="http://schemas.microsoft.com/office/powerpoint/2010/main" val="4043524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Од страна на Истражниот судија биле донесени две решенија за времени мерки и бил блокиран имотот на претпријатието Арарат и ЕМО Охрид.</a:t>
            </a:r>
          </a:p>
          <a:p>
            <a:pPr marL="0" indent="0">
              <a:buNone/>
            </a:pPr>
            <a:endParaRPr lang="mk-MK" dirty="0"/>
          </a:p>
          <a:p>
            <a:pPr marL="0" indent="0">
              <a:buNone/>
            </a:pPr>
            <a:r>
              <a:rPr lang="mk-MK" dirty="0" smtClean="0"/>
              <a:t>Што требало да стои во пресудата</a:t>
            </a:r>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36</a:t>
            </a:fld>
            <a:endParaRPr lang="de-DE"/>
          </a:p>
        </p:txBody>
      </p:sp>
    </p:spTree>
    <p:extLst>
      <p:ext uri="{BB962C8B-B14F-4D97-AF65-F5344CB8AC3E}">
        <p14:creationId xmlns:p14="http://schemas.microsoft.com/office/powerpoint/2010/main" val="1372532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Точно да се наведе кој имот се одзема а имало</a:t>
            </a:r>
          </a:p>
          <a:p>
            <a:pPr marL="0" indent="0">
              <a:buNone/>
            </a:pPr>
            <a:r>
              <a:rPr lang="mk-MK" dirty="0" smtClean="0"/>
              <a:t>9848 акции во КИБ АД Куманово</a:t>
            </a:r>
          </a:p>
          <a:p>
            <a:pPr marL="0" indent="0">
              <a:buNone/>
            </a:pPr>
            <a:r>
              <a:rPr lang="mk-MK" dirty="0" smtClean="0"/>
              <a:t>804 акции во пекара Малина</a:t>
            </a:r>
          </a:p>
          <a:p>
            <a:pPr marL="0" indent="0">
              <a:buNone/>
            </a:pPr>
            <a:r>
              <a:rPr lang="mk-MK" dirty="0" smtClean="0"/>
              <a:t>520 акции од ЗИК Пчиња </a:t>
            </a:r>
          </a:p>
          <a:p>
            <a:pPr marL="0" indent="0">
              <a:buNone/>
            </a:pPr>
            <a:r>
              <a:rPr lang="mk-MK" dirty="0" smtClean="0"/>
              <a:t>7000 акции од Југоопрема</a:t>
            </a:r>
          </a:p>
          <a:p>
            <a:pPr marL="0" indent="0">
              <a:buNone/>
            </a:pPr>
            <a:r>
              <a:rPr lang="mk-MK" dirty="0" smtClean="0"/>
              <a:t>Влогови во фирми</a:t>
            </a:r>
          </a:p>
          <a:p>
            <a:pPr marL="0" indent="0">
              <a:buNone/>
            </a:pPr>
            <a:r>
              <a:rPr lang="mk-MK" dirty="0" smtClean="0"/>
              <a:t>Дуќани во ГТЦ</a:t>
            </a:r>
          </a:p>
          <a:p>
            <a:pPr marL="0" indent="0">
              <a:buNone/>
            </a:pPr>
            <a:r>
              <a:rPr lang="mk-MK" dirty="0" smtClean="0"/>
              <a:t>Куќа во Охрид</a:t>
            </a:r>
          </a:p>
          <a:p>
            <a:pPr marL="0" indent="0">
              <a:buNone/>
            </a:pPr>
            <a:r>
              <a:rPr lang="mk-MK" dirty="0" smtClean="0"/>
              <a:t>Стан во Скпјое</a:t>
            </a:r>
          </a:p>
          <a:p>
            <a:pPr marL="0" indent="0">
              <a:buNone/>
            </a:pPr>
            <a:r>
              <a:rPr lang="mk-MK" dirty="0" smtClean="0"/>
              <a:t>Станбена зграда на Водно и друго</a:t>
            </a:r>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37</a:t>
            </a:fld>
            <a:endParaRPr lang="de-DE"/>
          </a:p>
        </p:txBody>
      </p:sp>
    </p:spTree>
    <p:extLst>
      <p:ext uri="{BB962C8B-B14F-4D97-AF65-F5344CB8AC3E}">
        <p14:creationId xmlns:p14="http://schemas.microsoft.com/office/powerpoint/2010/main" val="23693076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0" indent="0">
              <a:buNone/>
            </a:pPr>
            <a:r>
              <a:rPr lang="mk-MK" dirty="0" smtClean="0"/>
              <a:t>Битна правна оцена на делото е дека според мислењето на судот , е парите да потекнуваат од нелегални каниви извори. За постоење на делото не значи дека сторителот или некоие друго лице задолжително треба да биде осудено на некои од овие кривични дела, туку е доволно партие да потекнуваат од таков извор.</a:t>
            </a:r>
          </a:p>
          <a:p>
            <a:pPr marL="0" indent="0">
              <a:buNone/>
            </a:pPr>
            <a:r>
              <a:rPr lang="mk-MK" dirty="0" smtClean="0"/>
              <a:t>Лицето што на ваков начин ќе преземе дејствие за перење пари го извршува кривичното дело. Процесот на перење ан пари треба да се оствари прикриено преку пуштањето во промет на имот, вредности или добра прибавени со такви пари. Делото се извршува со умисла. Кај обвинетиот постои свест дека парите се прибавени со некои казниво дејствие. Дако предикативно казнено дело, судот прифаќа дека тоа е секој вид на казнено дело, како резултат на кое се генерирани приноси кои можат да станат предмет на ова кривично дело.</a:t>
            </a:r>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38</a:t>
            </a:fld>
            <a:endParaRPr lang="de-DE"/>
          </a:p>
        </p:txBody>
      </p:sp>
    </p:spTree>
    <p:extLst>
      <p:ext uri="{BB962C8B-B14F-4D97-AF65-F5344CB8AC3E}">
        <p14:creationId xmlns:p14="http://schemas.microsoft.com/office/powerpoint/2010/main" val="12314191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Финансиска истрага и привремени мерки</a:t>
            </a:r>
          </a:p>
          <a:p>
            <a:pPr marL="0" indent="0">
              <a:buNone/>
            </a:pPr>
            <a:r>
              <a:rPr lang="mk-MK" dirty="0" smtClean="0"/>
              <a:t>Основен услов за успешност на постапката и одземањето на незаконски стекнатиот имот. </a:t>
            </a:r>
          </a:p>
          <a:p>
            <a:pPr marL="0" indent="0">
              <a:buNone/>
            </a:pPr>
            <a:r>
              <a:rPr lang="mk-MK" dirty="0" smtClean="0"/>
              <a:t>Особено за финансискиот криминал и корупцијата, организираниот криминал и други тешки кривични дела</a:t>
            </a:r>
          </a:p>
          <a:p>
            <a:pPr marL="0" indent="0">
              <a:buNone/>
            </a:pPr>
            <a:r>
              <a:rPr lang="mk-MK" dirty="0" smtClean="0"/>
              <a:t>Финансиската истрага занчи целосно испитување на имотната состојба на обвинетото лице, прибавување на податоци и докази за имотото што тој го поседува, начинот на стекнување на имотото, времето кога е стекнат имотото или имотот на негови блиски лица</a:t>
            </a:r>
          </a:p>
          <a:p>
            <a:pPr marL="0" indent="0">
              <a:buNone/>
            </a:pPr>
            <a:endParaRPr lang="mk-MK" dirty="0" smtClean="0"/>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39</a:t>
            </a:fld>
            <a:endParaRPr lang="de-DE"/>
          </a:p>
        </p:txBody>
      </p:sp>
    </p:spTree>
    <p:extLst>
      <p:ext uri="{BB962C8B-B14F-4D97-AF65-F5344CB8AC3E}">
        <p14:creationId xmlns:p14="http://schemas.microsoft.com/office/powerpoint/2010/main" val="3813885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marL="0" indent="0">
              <a:buNone/>
            </a:pPr>
            <a:r>
              <a:rPr lang="mk-MK" b="1" dirty="0"/>
              <a:t>Конфискација на посредна имотна </a:t>
            </a:r>
            <a:r>
              <a:rPr lang="mk-MK" b="1" dirty="0" smtClean="0"/>
              <a:t>корист</a:t>
            </a:r>
            <a:r>
              <a:rPr lang="mk-MK" dirty="0"/>
              <a:t> </a:t>
            </a:r>
            <a:r>
              <a:rPr lang="mk-MK" b="1" dirty="0" smtClean="0"/>
              <a:t>Член </a:t>
            </a:r>
            <a:r>
              <a:rPr lang="mk-MK" b="1" dirty="0"/>
              <a:t>97-а</a:t>
            </a:r>
            <a:endParaRPr lang="mk-MK" dirty="0"/>
          </a:p>
          <a:p>
            <a:r>
              <a:rPr lang="mk-MK" dirty="0"/>
              <a:t>Покрај непосредната имотна корист од сторителот ќе се конфискува и посредната имотна корист што се состои во: </a:t>
            </a:r>
            <a:br>
              <a:rPr lang="mk-MK" dirty="0"/>
            </a:br>
            <a:r>
              <a:rPr lang="mk-MK" dirty="0"/>
              <a:t>1) имотот во кој е трансформирана или претворена користа прибавена од кривично дело; </a:t>
            </a:r>
            <a:br>
              <a:rPr lang="mk-MK" dirty="0"/>
            </a:br>
            <a:r>
              <a:rPr lang="mk-MK" dirty="0"/>
              <a:t>2) имотот стекнат од законски извори, доколку користа прибавена од кривично дело е помешана, во целост или делумно, со таквиот имот, до проценетата вредност од помешаната корист прибавена од кривично дело и </a:t>
            </a:r>
            <a:br>
              <a:rPr lang="mk-MK" dirty="0"/>
            </a:br>
            <a:r>
              <a:rPr lang="mk-MK" dirty="0"/>
              <a:t>3) приходот или друга корист што произлегува од користа прибавена од кривично дело, од имот во кој користа прибавена од кривично дело е трансформирана или претворена или од имот во кој е помешана користа прибавена од кривично дело, до проценетата вредност на помешаната корист прибавена од кривично дело.</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4</a:t>
            </a:fld>
            <a:endParaRPr lang="de-DE"/>
          </a:p>
        </p:txBody>
      </p:sp>
    </p:spTree>
    <p:extLst>
      <p:ext uri="{BB962C8B-B14F-4D97-AF65-F5344CB8AC3E}">
        <p14:creationId xmlns:p14="http://schemas.microsoft.com/office/powerpoint/2010/main" val="19081556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dirty="0" smtClean="0"/>
              <a:t>Во РМ има електронски бази податоци</a:t>
            </a:r>
          </a:p>
          <a:p>
            <a:pPr marL="0" indent="0">
              <a:buNone/>
            </a:pPr>
            <a:r>
              <a:rPr lang="mk-MK" dirty="0" smtClean="0"/>
              <a:t>Агенција за катастер</a:t>
            </a:r>
          </a:p>
          <a:p>
            <a:pPr marL="0" indent="0">
              <a:buNone/>
            </a:pPr>
            <a:r>
              <a:rPr lang="mk-MK" dirty="0" smtClean="0"/>
              <a:t>Централен регистар</a:t>
            </a:r>
          </a:p>
          <a:p>
            <a:pPr marL="0" indent="0">
              <a:buNone/>
            </a:pPr>
            <a:r>
              <a:rPr lang="mk-MK" dirty="0" smtClean="0"/>
              <a:t>УЈП</a:t>
            </a:r>
          </a:p>
          <a:p>
            <a:pPr marL="0" indent="0">
              <a:buNone/>
            </a:pPr>
            <a:r>
              <a:rPr lang="mk-MK" dirty="0" smtClean="0"/>
              <a:t>Државна комисија за спречување на корупција</a:t>
            </a:r>
          </a:p>
          <a:p>
            <a:pPr marL="0" indent="0">
              <a:buNone/>
            </a:pPr>
            <a:r>
              <a:rPr lang="mk-MK" dirty="0" smtClean="0"/>
              <a:t>Царина</a:t>
            </a:r>
          </a:p>
          <a:p>
            <a:pPr marL="0" indent="0">
              <a:buNone/>
            </a:pPr>
            <a:r>
              <a:rPr lang="mk-MK" dirty="0" smtClean="0"/>
              <a:t>МВР , </a:t>
            </a:r>
          </a:p>
          <a:p>
            <a:pPr marL="0" indent="0">
              <a:buNone/>
            </a:pPr>
            <a:r>
              <a:rPr lang="mk-MK" dirty="0" smtClean="0"/>
              <a:t>Банки</a:t>
            </a:r>
          </a:p>
          <a:p>
            <a:pPr marL="0" indent="0">
              <a:buNone/>
            </a:pPr>
            <a:r>
              <a:rPr lang="mk-MK" dirty="0" smtClean="0"/>
              <a:t>Максимално треба да се користат овие бази</a:t>
            </a:r>
          </a:p>
          <a:p>
            <a:pPr marL="0" indent="0">
              <a:buNone/>
            </a:pPr>
            <a:endParaRPr lang="mk-MK" dirty="0" smtClean="0"/>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40</a:t>
            </a:fld>
            <a:endParaRPr lang="de-DE"/>
          </a:p>
        </p:txBody>
      </p:sp>
    </p:spTree>
    <p:extLst>
      <p:ext uri="{BB962C8B-B14F-4D97-AF65-F5344CB8AC3E}">
        <p14:creationId xmlns:p14="http://schemas.microsoft.com/office/powerpoint/2010/main" val="4065544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0" indent="0">
              <a:buNone/>
            </a:pPr>
            <a:r>
              <a:rPr lang="mk-MK" dirty="0" smtClean="0"/>
              <a:t>Новиот ЗКП</a:t>
            </a:r>
          </a:p>
          <a:p>
            <a:pPr marL="0" indent="0">
              <a:buNone/>
            </a:pPr>
            <a:r>
              <a:rPr lang="mk-MK" dirty="0" smtClean="0"/>
              <a:t>Законска обврска и должност на Јавниот обвинител е да ги прибавува овие податоци и докази. Ж</a:t>
            </a:r>
          </a:p>
          <a:p>
            <a:pPr marL="0" indent="0">
              <a:buNone/>
            </a:pPr>
            <a:r>
              <a:rPr lang="mk-MK" dirty="0" smtClean="0"/>
              <a:t>Иницијативата за финансиска  истрага е во рацете на ЈО</a:t>
            </a:r>
          </a:p>
          <a:p>
            <a:pPr marL="0" indent="0">
              <a:buNone/>
            </a:pPr>
            <a:r>
              <a:rPr lang="mk-MK" dirty="0" smtClean="0"/>
              <a:t>Ова особено во чл. 530 ст. 2 ЈО е должен во текот на постапката да собира докази и да ги извидува околностите што се од важност за утврдување на имотот и имотната корист и да предлага мерките од членот 202 ст.1 од Законот.  Во итни случаи, ЈО може да ги определи мерките од чл 200 ст 1 од ЗКП ако постои основано сомневање дкеа определено лице на своите банкарски сметки прима, чува пренесува или на друг начин раасполага со приноси од казниво дело, а тој принос е важен за истражната постапка на тоа кривично дело или според законот подлежи на присилно одземање,</a:t>
            </a:r>
          </a:p>
          <a:p>
            <a:pPr marL="0" indent="0">
              <a:buNone/>
            </a:pPr>
            <a:endParaRPr lang="mk-MK" dirty="0" smtClean="0"/>
          </a:p>
          <a:p>
            <a:pPr marL="0" indent="0">
              <a:buNone/>
            </a:pPr>
            <a:endParaRPr lang="mk-MK" dirty="0" smtClean="0"/>
          </a:p>
          <a:p>
            <a:pPr marL="0" indent="0">
              <a:buNone/>
            </a:pPr>
            <a:endParaRPr lang="mk-MK" dirty="0"/>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41</a:t>
            </a:fld>
            <a:endParaRPr lang="de-DE"/>
          </a:p>
        </p:txBody>
      </p:sp>
    </p:spTree>
    <p:extLst>
      <p:ext uri="{BB962C8B-B14F-4D97-AF65-F5344CB8AC3E}">
        <p14:creationId xmlns:p14="http://schemas.microsoft.com/office/powerpoint/2010/main" val="9598371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1124744"/>
            <a:ext cx="6768752" cy="4804923"/>
          </a:xfrm>
        </p:spPr>
      </p:pic>
      <p:sp>
        <p:nvSpPr>
          <p:cNvPr id="8" name="Slide Number Placeholder 7"/>
          <p:cNvSpPr>
            <a:spLocks noGrp="1"/>
          </p:cNvSpPr>
          <p:nvPr>
            <p:ph type="sldNum" sz="quarter" idx="12"/>
          </p:nvPr>
        </p:nvSpPr>
        <p:spPr/>
        <p:txBody>
          <a:bodyPr/>
          <a:lstStyle/>
          <a:p>
            <a:fld id="{4A4F81FB-8C31-45D0-9F2F-16922F4D87AC}" type="slidenum">
              <a:rPr lang="de-DE" smtClean="0"/>
              <a:pPr/>
              <a:t>42</a:t>
            </a:fld>
            <a:endParaRPr lang="de-DE"/>
          </a:p>
        </p:txBody>
      </p:sp>
    </p:spTree>
    <p:extLst>
      <p:ext uri="{BB962C8B-B14F-4D97-AF65-F5344CB8AC3E}">
        <p14:creationId xmlns:p14="http://schemas.microsoft.com/office/powerpoint/2010/main" val="31005919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1844824"/>
            <a:ext cx="7772400" cy="1657350"/>
          </a:xfrm>
        </p:spPr>
        <p:txBody>
          <a:bodyPr/>
          <a:lstStyle/>
          <a:p>
            <a:r>
              <a:rPr lang="mk-MK" dirty="0" smtClean="0"/>
              <a:t>БЛАГОДАРИМЕ НА ВНИМАНИЕТО</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pPr marL="0" indent="0">
              <a:buNone/>
            </a:pPr>
            <a:r>
              <a:rPr lang="mk-MK" b="1" dirty="0" smtClean="0"/>
              <a:t> Начин </a:t>
            </a:r>
            <a:r>
              <a:rPr lang="mk-MK" b="1" dirty="0"/>
              <a:t>на </a:t>
            </a:r>
            <a:r>
              <a:rPr lang="mk-MK" b="1" dirty="0" smtClean="0"/>
              <a:t>конфискација</a:t>
            </a:r>
            <a:r>
              <a:rPr lang="mk-MK" dirty="0"/>
              <a:t> </a:t>
            </a:r>
            <a:r>
              <a:rPr lang="mk-MK" dirty="0" smtClean="0"/>
              <a:t>- </a:t>
            </a:r>
            <a:r>
              <a:rPr lang="mk-MK" b="1" dirty="0" smtClean="0"/>
              <a:t>Член </a:t>
            </a:r>
            <a:r>
              <a:rPr lang="mk-MK" b="1" dirty="0"/>
              <a:t>98</a:t>
            </a:r>
            <a:endParaRPr lang="mk-MK" dirty="0"/>
          </a:p>
          <a:p>
            <a:r>
              <a:rPr lang="mk-MK" dirty="0"/>
              <a:t>(1) Од сторителот ќе се конфискува непосредната и посредната имотна корист прибавена со кривичното дело што се состои во пари, движни или недвижни предмети од вредност, како и секоја друга сопственост, имот или актива, материјални или нематеријални права, а ако нивната конфискација не е можна од сторителот ќе се конфискува друг имот што одговара на вредноста на прибавената корист.</a:t>
            </a:r>
          </a:p>
          <a:p>
            <a:r>
              <a:rPr lang="mk-MK" dirty="0"/>
              <a:t>(2) Непосредната и посредната имотна корист се конфискува и од трети лица за кои е остварена со извршување на кривичното дело.</a:t>
            </a:r>
          </a:p>
          <a:p>
            <a:r>
              <a:rPr lang="mk-MK" dirty="0"/>
              <a:t>(3) Имотната корист од ставот (1) се конфискува и од членови на семејството на сторителот на кои е пренесена ако е очигледно дека не дале надоместок што одговара на вредноста на прибавената имотна корист или од трети лица ако не докажат дека за предметот или имотот дале противнадоместок што одговара на вредноста на прибавената имотна корист.</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5</a:t>
            </a:fld>
            <a:endParaRPr lang="de-DE"/>
          </a:p>
        </p:txBody>
      </p:sp>
    </p:spTree>
    <p:extLst>
      <p:ext uri="{BB962C8B-B14F-4D97-AF65-F5344CB8AC3E}">
        <p14:creationId xmlns:p14="http://schemas.microsoft.com/office/powerpoint/2010/main" val="1485175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dirty="0"/>
              <a:t>(4) Предметите што се прогласени за културно наследство и природни реткости, како и оние за кои оштетениот е лично врзан, се конфискуваат од трети лица, без оглед на тоа дали истите им биле пренесени со соодветен надомест.</a:t>
            </a:r>
          </a:p>
          <a:p>
            <a:r>
              <a:rPr lang="mk-MK" dirty="0"/>
              <a:t>(5) Конфискуваното му се враќа на оштетениот, а ако нема оштетен, станува сопственост на државата.</a:t>
            </a:r>
          </a:p>
          <a:p>
            <a:r>
              <a:rPr lang="mk-MK" dirty="0"/>
              <a:t>(6) Ако на оштетениот во кривичната постапка му е досудено имотно-правно барање, судот ќе изрече конфискација на имотната корист доколку тоа го преминува износот на ова барање.</a:t>
            </a:r>
          </a:p>
        </p:txBody>
      </p:sp>
      <p:sp>
        <p:nvSpPr>
          <p:cNvPr id="8" name="Slide Number Placeholder 7"/>
          <p:cNvSpPr>
            <a:spLocks noGrp="1"/>
          </p:cNvSpPr>
          <p:nvPr>
            <p:ph type="sldNum" sz="quarter" idx="12"/>
          </p:nvPr>
        </p:nvSpPr>
        <p:spPr/>
        <p:txBody>
          <a:bodyPr/>
          <a:lstStyle/>
          <a:p>
            <a:fld id="{4A4F81FB-8C31-45D0-9F2F-16922F4D87AC}" type="slidenum">
              <a:rPr lang="de-DE" smtClean="0"/>
              <a:pPr/>
              <a:t>6</a:t>
            </a:fld>
            <a:endParaRPr lang="de-DE"/>
          </a:p>
        </p:txBody>
      </p:sp>
    </p:spTree>
    <p:extLst>
      <p:ext uri="{BB962C8B-B14F-4D97-AF65-F5344CB8AC3E}">
        <p14:creationId xmlns:p14="http://schemas.microsoft.com/office/powerpoint/2010/main" val="2320123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r>
              <a:rPr lang="mk-MK" b="1" dirty="0"/>
              <a:t>Проширена конфискација</a:t>
            </a:r>
            <a:endParaRPr lang="mk-MK" dirty="0"/>
          </a:p>
          <a:p>
            <a:r>
              <a:rPr lang="mk-MK" b="1" dirty="0"/>
              <a:t>Член 98-а</a:t>
            </a:r>
            <a:endParaRPr lang="mk-MK" dirty="0"/>
          </a:p>
          <a:p>
            <a:r>
              <a:rPr lang="mk-MK" dirty="0"/>
              <a:t>(1) Од сторителот на кривично дело сторено во рамките на злосторничко здружение со кое се остварува имотна корист и за кое е пропишана казна затвор од најмалку четири години, како и кривично дело во врска со тероризмот од членовите 313, 394-а, 394-б, 394-в и 419 на овој законик за кое е пропишана казна затвор од пет години или потешка казна или е поврзано со кривичното дело перење пари за кое е пропишана казна затвор од најмалку четири години, ќе се конфискува имотот стекнат во временски период пред осудата што судот го определува според околностите на случајот, но не подолг од пет години пред сторувањето на делото, кога врз основа на сите околности судот основано е уверен дека имотот ги надминува законските приходи на сторителот и потекнува од такво дело.</a:t>
            </a:r>
          </a:p>
          <a:p>
            <a:r>
              <a:rPr lang="mk-MK" dirty="0"/>
              <a:t>(2) Имотот од ставот (1) на овој член ќе се конфискува и од трети лица за кои е остварен со извршување на кривичното дело.</a:t>
            </a:r>
          </a:p>
          <a:p>
            <a:r>
              <a:rPr lang="mk-MK" dirty="0"/>
              <a:t>(3) Имотот од ставот (1) на овој член се конфискува и од членови на семејството на сторителот на кои е пренесен кога е очигледно дека не дале противнадоместок што одговара на неговата вредност или од трети лица ако не докажат дека за предметот или имотот дале противнадоместок што одговара на нивната вредност.</a:t>
            </a:r>
          </a:p>
          <a:p>
            <a:endParaRPr lang="mk-MK" dirty="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7</a:t>
            </a:fld>
            <a:endParaRPr lang="de-DE"/>
          </a:p>
        </p:txBody>
      </p:sp>
    </p:spTree>
    <p:extLst>
      <p:ext uri="{BB962C8B-B14F-4D97-AF65-F5344CB8AC3E}">
        <p14:creationId xmlns:p14="http://schemas.microsoft.com/office/powerpoint/2010/main" val="4275486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r>
              <a:rPr lang="mk-MK" b="1" dirty="0"/>
              <a:t>Заштита на </a:t>
            </a:r>
            <a:r>
              <a:rPr lang="mk-MK" b="1" dirty="0" smtClean="0"/>
              <a:t>оштетениот</a:t>
            </a:r>
            <a:r>
              <a:rPr lang="mk-MK" dirty="0"/>
              <a:t> </a:t>
            </a:r>
            <a:r>
              <a:rPr lang="mk-MK" b="1" dirty="0" smtClean="0"/>
              <a:t>Член </a:t>
            </a:r>
            <a:r>
              <a:rPr lang="mk-MK" b="1" dirty="0"/>
              <a:t>99</a:t>
            </a:r>
            <a:endParaRPr lang="mk-MK" dirty="0"/>
          </a:p>
          <a:p>
            <a:r>
              <a:rPr lang="mk-MK" dirty="0"/>
              <a:t>(1) Оштетениот кој во кривичната постапка во однос на своето имотно-правно барање е упатен на спор може да бара да се намири од износот на конфискуваната вредност, ако поведе спор во рок од шест месеци од денот на правосилноста на одлуката со која е упатен на спор и ако во рок од три месеци од денот на правосилноста на одлуката со која е утврдено неговото барање побара намирување на конфискуваната вредност.</a:t>
            </a:r>
          </a:p>
          <a:p>
            <a:r>
              <a:rPr lang="mk-MK" dirty="0"/>
              <a:t>(2) Оштетениот кој во кривичната постапка не пријавил имотно-правно барање може да бара намирување на конфискуваната вредност ако заради утврдување на своето барање повел спор во рок од три месеци од денот на узнавањето за пресудата со која се конфискува имотната корист, а најдоцна во рок од две години од правосилноста на одлуката за конфискација на имотната корист и ако во рок од три месеци од денот на правосилноста на одлуката со која е утврдено неговото барање побара намирување на конфискуваната вредност.</a:t>
            </a:r>
          </a:p>
          <a:p>
            <a:pPr marL="0" indent="0">
              <a:buNone/>
            </a:pPr>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8</a:t>
            </a:fld>
            <a:endParaRPr lang="de-DE"/>
          </a:p>
        </p:txBody>
      </p:sp>
    </p:spTree>
    <p:extLst>
      <p:ext uri="{BB962C8B-B14F-4D97-AF65-F5344CB8AC3E}">
        <p14:creationId xmlns:p14="http://schemas.microsoft.com/office/powerpoint/2010/main" val="2320123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700808"/>
            <a:ext cx="8353425" cy="3960440"/>
          </a:xfrm>
        </p:spPr>
        <p:txBody>
          <a:bodyPr>
            <a:normAutofit fontScale="70000" lnSpcReduction="20000"/>
          </a:bodyPr>
          <a:lstStyle/>
          <a:p>
            <a:pPr marL="0" indent="0">
              <a:buNone/>
            </a:pPr>
            <a:endParaRPr lang="mk-MK" dirty="0"/>
          </a:p>
          <a:p>
            <a:r>
              <a:rPr lang="mk-MK" b="1" dirty="0"/>
              <a:t>Услови за одземање на предмети</a:t>
            </a:r>
          </a:p>
          <a:p>
            <a:r>
              <a:rPr lang="mk-MK" b="1" dirty="0"/>
              <a:t>Член 100-а</a:t>
            </a:r>
          </a:p>
          <a:p>
            <a:r>
              <a:rPr lang="mk-MK" dirty="0"/>
              <a:t>(1) Никој не може да ги задржи или присвои предметите што настанале од извршување на кривичното дело.</a:t>
            </a:r>
          </a:p>
          <a:p>
            <a:r>
              <a:rPr lang="mk-MK" dirty="0"/>
              <a:t>(2) Од сторителот на кривичното дело ќе се одземат и предметите што биле наменети или се употребени за извршување на кривичното дело без оглед дали се негова сопственост или сопственост на трето лице ако тоа го бараат интересите на општата безбедност, здравјето на луѓето или причините на моралот.</a:t>
            </a:r>
          </a:p>
          <a:p>
            <a:r>
              <a:rPr lang="mk-MK" dirty="0"/>
              <a:t>(3) Предметите што се употребени или биле наменети за извршување на кривичното дело може да се одземат ако постои опасност повторно да бидат употребени за извршување на кривично дело. Нема да се одземат предмети што се во сопственост на трето лице, освен ако тоа знаело или можело и било должно да знае дека се употребени или биле наменети за извршување на кривичното дело.</a:t>
            </a:r>
          </a:p>
          <a:p>
            <a:r>
              <a:rPr lang="mk-MK" dirty="0"/>
              <a:t>(4) Судот ќе донесе одлука за одземање на предмети во постапка определена со закон и кога од фактички или правни пречки не е можно водење на кривична постапка спрема сторителот на кривичното дело.</a:t>
            </a:r>
          </a:p>
          <a:p>
            <a:r>
              <a:rPr lang="mk-MK" dirty="0"/>
              <a:t>(5) Со примена на оваа мерка не се засега во правото на трети лица за надоместок на штетата од сторителот на кривичното дело.</a:t>
            </a:r>
          </a:p>
          <a:p>
            <a:r>
              <a:rPr lang="mk-MK" dirty="0"/>
              <a:t>(6) Под услови определени со ратификуван меѓународен договор, предметите можат да бидат вратени на друга држава.</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9</a:t>
            </a:fld>
            <a:endParaRPr lang="de-DE"/>
          </a:p>
        </p:txBody>
      </p:sp>
    </p:spTree>
    <p:extLst>
      <p:ext uri="{BB962C8B-B14F-4D97-AF65-F5344CB8AC3E}">
        <p14:creationId xmlns:p14="http://schemas.microsoft.com/office/powerpoint/2010/main" val="1793770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bf_slide_master">
  <a:themeElements>
    <a:clrScheme name="IBF">
      <a:dk1>
        <a:sysClr val="windowText" lastClr="000000"/>
      </a:dk1>
      <a:lt1>
        <a:sysClr val="window" lastClr="FFFFFF"/>
      </a:lt1>
      <a:dk2>
        <a:srgbClr val="07265E"/>
      </a:dk2>
      <a:lt2>
        <a:srgbClr val="DADFE7"/>
      </a:lt2>
      <a:accent1>
        <a:srgbClr val="004686"/>
      </a:accent1>
      <a:accent2>
        <a:srgbClr val="0064B0"/>
      </a:accent2>
      <a:accent3>
        <a:srgbClr val="00A2FF"/>
      </a:accent3>
      <a:accent4>
        <a:srgbClr val="5DBAE6"/>
      </a:accent4>
      <a:accent5>
        <a:srgbClr val="D9E5EF"/>
      </a:accent5>
      <a:accent6>
        <a:srgbClr val="D9F2FA"/>
      </a:accent6>
      <a:hlink>
        <a:srgbClr val="7F7F7F"/>
      </a:hlink>
      <a:folHlink>
        <a:srgbClr val="BFBFBF"/>
      </a:folHlink>
    </a:clrScheme>
    <a:fontScheme name="ibf">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ibf_slide_master</Template>
  <TotalTime>751</TotalTime>
  <Words>2471</Words>
  <Application>Microsoft Office PowerPoint</Application>
  <PresentationFormat>On-screen Show (4:3)</PresentationFormat>
  <Paragraphs>429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ibf_slide_master</vt:lpstr>
      <vt:lpstr>Конфискација, конфискација од правни лица и проширена конфискација  Јордан Апостолски, адвокат  Скопје, 16.10.2014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БЛАГОДАРИМЕ НА ВНИМАНИЕТО</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Letter of Contract N°2012/XXXXXX PPT Presentation</dc:title>
  <dc:creator>maene</dc:creator>
  <cp:lastModifiedBy>Windows</cp:lastModifiedBy>
  <cp:revision>52</cp:revision>
  <cp:lastPrinted>2014-10-15T20:06:13Z</cp:lastPrinted>
  <dcterms:created xsi:type="dcterms:W3CDTF">2012-12-10T10:10:00Z</dcterms:created>
  <dcterms:modified xsi:type="dcterms:W3CDTF">2014-10-15T20:09:14Z</dcterms:modified>
</cp:coreProperties>
</file>