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62" r:id="rId4"/>
    <p:sldId id="303" r:id="rId5"/>
    <p:sldId id="304" r:id="rId6"/>
    <p:sldId id="305" r:id="rId7"/>
    <p:sldId id="270" r:id="rId8"/>
    <p:sldId id="307" r:id="rId9"/>
    <p:sldId id="271" r:id="rId10"/>
    <p:sldId id="272" r:id="rId11"/>
    <p:sldId id="264" r:id="rId12"/>
    <p:sldId id="265" r:id="rId13"/>
    <p:sldId id="266" r:id="rId14"/>
    <p:sldId id="267" r:id="rId15"/>
    <p:sldId id="268" r:id="rId16"/>
    <p:sldId id="269" r:id="rId17"/>
    <p:sldId id="277" r:id="rId18"/>
    <p:sldId id="295" r:id="rId19"/>
    <p:sldId id="297" r:id="rId20"/>
    <p:sldId id="296" r:id="rId21"/>
    <p:sldId id="298" r:id="rId22"/>
    <p:sldId id="273" r:id="rId23"/>
    <p:sldId id="274" r:id="rId24"/>
    <p:sldId id="261" r:id="rId2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1944" y="-492"/>
      </p:cViewPr>
      <p:guideLst>
        <p:guide orient="horz" pos="1253"/>
        <p:guide orient="horz" pos="1434"/>
        <p:guide orient="horz" pos="2478"/>
        <p:guide orient="horz" pos="2659"/>
        <p:guide orient="horz" pos="3702"/>
        <p:guide orient="horz" pos="3974"/>
        <p:guide orient="horz" pos="210"/>
        <p:guide pos="2789"/>
        <p:guide pos="2971"/>
        <p:guide pos="1610"/>
        <p:guide pos="1429"/>
        <p:guide pos="249"/>
        <p:guide pos="4150"/>
        <p:guide pos="4332"/>
        <p:guide pos="551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9D0BB-245B-484F-BBB4-9946E23BBF51}" type="datetimeFigureOut">
              <a:rPr lang="de-DE" smtClean="0"/>
              <a:pPr/>
              <a:t>02.06.2014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40E4D-14D7-42C2-816F-EB79C9CB4E80}" type="slidenum">
              <a:rPr lang="de-DE" smtClean="0"/>
              <a:pPr/>
              <a:t>‹#›</a:t>
            </a:fld>
            <a:endParaRPr lang="de-DE"/>
          </a:p>
        </p:txBody>
      </p:sp>
    </p:spTree>
    <p:extLst>
      <p:ext uri="{BB962C8B-B14F-4D97-AF65-F5344CB8AC3E}">
        <p14:creationId xmlns:p14="http://schemas.microsoft.com/office/powerpoint/2010/main" val="1566224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9" name="Picture 2" descr="\\DROBO-FS\LP_Storage\002_Aktuelle Projekte\ibf\Geschäftsausstattung\Powerpoint master\PDF_fertig\title_ibf4.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el 1"/>
          <p:cNvSpPr>
            <a:spLocks noGrp="1"/>
          </p:cNvSpPr>
          <p:nvPr>
            <p:ph type="ctrTitle" hasCustomPrompt="1"/>
          </p:nvPr>
        </p:nvSpPr>
        <p:spPr>
          <a:xfrm>
            <a:off x="395288" y="2276475"/>
            <a:ext cx="7772400" cy="1657350"/>
          </a:xfrm>
          <a:prstGeom prst="rect">
            <a:avLst/>
          </a:prstGeom>
        </p:spPr>
        <p:txBody>
          <a:bodyPr lIns="0" tIns="0" rIns="0" bIns="0">
            <a:normAutofit/>
          </a:bodyPr>
          <a:lstStyle>
            <a:lvl1pPr algn="l">
              <a:defRPr sz="4000" b="1">
                <a:solidFill>
                  <a:schemeClr val="bg1"/>
                </a:solidFill>
              </a:defRPr>
            </a:lvl1pPr>
          </a:lstStyle>
          <a:p>
            <a:r>
              <a:rPr lang="de-DE" dirty="0" smtClean="0"/>
              <a:t>Click </a:t>
            </a:r>
            <a:r>
              <a:rPr lang="de-DE" dirty="0" err="1" smtClean="0"/>
              <a:t>to</a:t>
            </a:r>
            <a:r>
              <a:rPr lang="de-DE" dirty="0" smtClean="0"/>
              <a:t> </a:t>
            </a:r>
            <a:r>
              <a:rPr lang="de-DE" dirty="0" err="1" smtClean="0"/>
              <a:t>insert</a:t>
            </a:r>
            <a:r>
              <a:rPr lang="de-DE" dirty="0" smtClean="0"/>
              <a:t> a </a:t>
            </a:r>
            <a:r>
              <a:rPr lang="de-DE" dirty="0" err="1" smtClean="0"/>
              <a:t>headline</a:t>
            </a:r>
            <a:endParaRPr lang="de-DE" dirty="0"/>
          </a:p>
        </p:txBody>
      </p:sp>
      <p:sp>
        <p:nvSpPr>
          <p:cNvPr id="8" name="Rectangle 15"/>
          <p:cNvSpPr>
            <a:spLocks noChangeArrowheads="1"/>
          </p:cNvSpPr>
          <p:nvPr/>
        </p:nvSpPr>
        <p:spPr bwMode="auto">
          <a:xfrm>
            <a:off x="0" y="0"/>
            <a:ext cx="9144000" cy="1185215"/>
          </a:xfrm>
          <a:prstGeom prst="rect">
            <a:avLst/>
          </a:prstGeom>
          <a:solidFill>
            <a:srgbClr val="22518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FFFF"/>
              </a:solidFill>
              <a:effectLst/>
              <a:latin typeface="Arial Narrow" pitchFamily="34" charset="0"/>
              <a:cs typeface="Arial" pitchFamily="34" charset="0"/>
            </a:endParaRPr>
          </a:p>
          <a:p>
            <a:pPr marL="0" marR="19050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FFFF"/>
                </a:solidFill>
                <a:effectLst/>
                <a:latin typeface="Arial Narrow" pitchFamily="34" charset="0"/>
                <a:cs typeface="Arial" pitchFamily="34" charset="0"/>
              </a:rPr>
              <a:t>SUPPORT IN THE IMPLEMENTATION OF THE REFORM</a:t>
            </a:r>
          </a:p>
          <a:p>
            <a:pPr marL="0" marR="19050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FFFF"/>
                </a:solidFill>
                <a:effectLst/>
                <a:latin typeface="Arial Narrow" pitchFamily="34" charset="0"/>
                <a:cs typeface="Arial" pitchFamily="34" charset="0"/>
              </a:rPr>
              <a:t>OF THE CRIMINAL JUSTICE SYSTEM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 name="Picture 4"/>
          <p:cNvPicPr>
            <a:picLocks noChangeAspect="1" noChangeArrowheads="1"/>
          </p:cNvPicPr>
          <p:nvPr/>
        </p:nvPicPr>
        <p:blipFill>
          <a:blip r:embed="rId3" cstate="print"/>
          <a:srcRect/>
          <a:stretch>
            <a:fillRect/>
          </a:stretch>
        </p:blipFill>
        <p:spPr bwMode="auto">
          <a:xfrm>
            <a:off x="179512" y="116632"/>
            <a:ext cx="995382" cy="576064"/>
          </a:xfrm>
          <a:prstGeom prst="rect">
            <a:avLst/>
          </a:prstGeom>
          <a:noFill/>
        </p:spPr>
      </p:pic>
      <p:sp>
        <p:nvSpPr>
          <p:cNvPr id="12" name="Rectangle 17"/>
          <p:cNvSpPr>
            <a:spLocks noChangeArrowheads="1"/>
          </p:cNvSpPr>
          <p:nvPr/>
        </p:nvSpPr>
        <p:spPr bwMode="auto">
          <a:xfrm>
            <a:off x="0" y="1194696"/>
            <a:ext cx="9144000" cy="218080"/>
          </a:xfrm>
          <a:prstGeom prst="rect">
            <a:avLst/>
          </a:prstGeom>
          <a:solidFill>
            <a:srgbClr val="FFCC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700" b="1" i="0" u="none" strike="noStrike" cap="none" normalizeH="0" baseline="0" smtClean="0">
                <a:ln>
                  <a:noFill/>
                </a:ln>
                <a:solidFill>
                  <a:srgbClr val="000000"/>
                </a:solidFill>
                <a:effectLst/>
                <a:latin typeface="Arial" pitchFamily="34" charset="0"/>
                <a:cs typeface="Arial" pitchFamily="34" charset="0"/>
              </a:rPr>
              <a:t>The E u r o p e a n   U n i o n   I P A  TAIB   2 0 0 9  P r o g r a m m 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3" name="Picture 8" descr="Picture1"/>
          <p:cNvPicPr>
            <a:picLocks noChangeAspect="1" noChangeArrowheads="1"/>
          </p:cNvPicPr>
          <p:nvPr/>
        </p:nvPicPr>
        <p:blipFill>
          <a:blip r:embed="rId4" cstate="print"/>
          <a:srcRect/>
          <a:stretch>
            <a:fillRect/>
          </a:stretch>
        </p:blipFill>
        <p:spPr bwMode="auto">
          <a:xfrm>
            <a:off x="8028384" y="116632"/>
            <a:ext cx="938702" cy="576064"/>
          </a:xfrm>
          <a:prstGeom prst="rect">
            <a:avLst/>
          </a:prstGeom>
          <a:noFill/>
        </p:spPr>
      </p:pic>
      <p:sp>
        <p:nvSpPr>
          <p:cNvPr id="15" name="Rectangle 22"/>
          <p:cNvSpPr>
            <a:spLocks noChangeArrowheads="1"/>
          </p:cNvSpPr>
          <p:nvPr userDrawn="1"/>
        </p:nvSpPr>
        <p:spPr bwMode="auto">
          <a:xfrm>
            <a:off x="0" y="5715000"/>
            <a:ext cx="9144000" cy="1143000"/>
          </a:xfrm>
          <a:prstGeom prst="rect">
            <a:avLst/>
          </a:prstGeom>
          <a:solidFill>
            <a:srgbClr val="22518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BE"/>
          </a:p>
        </p:txBody>
      </p:sp>
      <p:pic>
        <p:nvPicPr>
          <p:cNvPr id="16" name="Picture 7"/>
          <p:cNvPicPr>
            <a:picLocks noChangeArrowheads="1"/>
          </p:cNvPicPr>
          <p:nvPr userDrawn="1"/>
        </p:nvPicPr>
        <p:blipFill>
          <a:blip r:embed="rId5" cstate="print"/>
          <a:srcRect/>
          <a:stretch>
            <a:fillRect/>
          </a:stretch>
        </p:blipFill>
        <p:spPr bwMode="auto">
          <a:xfrm>
            <a:off x="251520" y="6093296"/>
            <a:ext cx="768350" cy="461962"/>
          </a:xfrm>
          <a:prstGeom prst="rect">
            <a:avLst/>
          </a:prstGeom>
          <a:noFill/>
          <a:ln w="9525">
            <a:noFill/>
            <a:miter lim="800000"/>
            <a:headEnd/>
            <a:tailEnd/>
          </a:ln>
        </p:spPr>
      </p:pic>
      <p:sp>
        <p:nvSpPr>
          <p:cNvPr id="17" name="Text Box 25"/>
          <p:cNvSpPr txBox="1">
            <a:spLocks noChangeArrowheads="1"/>
          </p:cNvSpPr>
          <p:nvPr userDrawn="1"/>
        </p:nvSpPr>
        <p:spPr bwMode="auto">
          <a:xfrm>
            <a:off x="971600" y="6237312"/>
            <a:ext cx="3492500" cy="280987"/>
          </a:xfrm>
          <a:prstGeom prst="rect">
            <a:avLst/>
          </a:prstGeom>
          <a:no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rgbClr val="FFFF00"/>
                </a:solidFill>
                <a:effectLst/>
                <a:latin typeface="Arial Narrow" pitchFamily="34" charset="0"/>
                <a:cs typeface="Arial" pitchFamily="34" charset="0"/>
              </a:rPr>
              <a:t>This Project is funded by the European Union</a:t>
            </a:r>
            <a:r>
              <a:rPr kumimoji="0" lang="en-US" sz="1100" b="0" i="0" u="none" strike="noStrike" cap="none" normalizeH="0" baseline="0" dirty="0" smtClean="0">
                <a:ln>
                  <a:noFill/>
                </a:ln>
                <a:solidFill>
                  <a:srgbClr val="0F243E"/>
                </a:solidFill>
                <a:effectLst/>
                <a:latin typeface="Calibri" pitchFamily="34" charset="0"/>
                <a:cs typeface="Arial" pitchFamily="34" charset="0"/>
              </a:rPr>
              <a:t> </a:t>
            </a:r>
            <a:endParaRPr kumimoji="0" lang="en-US" sz="1100" b="0" i="0" u="none" strike="noStrike" cap="none" normalizeH="0" baseline="0" dirty="0" smtClean="0">
              <a:ln>
                <a:noFill/>
              </a:ln>
              <a:solidFill>
                <a:srgbClr val="0F243E"/>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FFFF0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FFFF0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Arial Narrow" pitchFamily="34" charset="0"/>
                <a:cs typeface="Arial" pitchFamily="34" charset="0"/>
              </a:rPr>
              <a:t>   </a:t>
            </a:r>
            <a:endParaRPr kumimoji="0" lang="en-US" sz="1100" b="0" i="0" u="none" strike="noStrike" cap="none" normalizeH="0" baseline="0" dirty="0" smtClean="0">
              <a:ln>
                <a:noFill/>
              </a:ln>
              <a:solidFill>
                <a:srgbClr val="0000FF"/>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53"/>
          <p:cNvSpPr txBox="1">
            <a:spLocks noChangeArrowheads="1"/>
          </p:cNvSpPr>
          <p:nvPr userDrawn="1"/>
        </p:nvSpPr>
        <p:spPr bwMode="auto">
          <a:xfrm>
            <a:off x="6012160" y="5733256"/>
            <a:ext cx="2905125"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 Project implemented by IBF International Consulting Belgium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fr-BE" sz="800" b="1" i="0" u="none" strike="noStrike" cap="none" normalizeH="0" baseline="0" dirty="0" smtClean="0">
                <a:ln>
                  <a:noFill/>
                </a:ln>
                <a:solidFill>
                  <a:srgbClr val="FFFF00"/>
                </a:solidFill>
                <a:effectLst/>
                <a:latin typeface="Arial Narrow" pitchFamily="34" charset="0"/>
                <a:cs typeface="Arial" pitchFamily="34" charset="0"/>
              </a:rPr>
              <a:t>Project contacts: Public </a:t>
            </a:r>
            <a:r>
              <a:rPr kumimoji="0" lang="fr-BE" sz="800" b="1" i="0" u="none" strike="noStrike" cap="none" normalizeH="0" baseline="0" dirty="0" err="1" smtClean="0">
                <a:ln>
                  <a:noFill/>
                </a:ln>
                <a:solidFill>
                  <a:srgbClr val="FFFF00"/>
                </a:solidFill>
                <a:effectLst/>
                <a:latin typeface="Arial Narrow" pitchFamily="34" charset="0"/>
                <a:cs typeface="Arial" pitchFamily="34" charset="0"/>
              </a:rPr>
              <a:t>Prosecutor’s</a:t>
            </a:r>
            <a:r>
              <a:rPr kumimoji="0" lang="fr-BE" sz="800" b="1" i="0" u="none" strike="noStrike" cap="none" normalizeH="0" baseline="0" dirty="0" smtClean="0">
                <a:ln>
                  <a:noFill/>
                </a:ln>
                <a:solidFill>
                  <a:srgbClr val="FFFF00"/>
                </a:solidFill>
                <a:effectLst/>
                <a:latin typeface="Arial Narrow" pitchFamily="34" charset="0"/>
                <a:cs typeface="Arial" pitchFamily="34" charset="0"/>
              </a:rPr>
              <a:t> Office</a:t>
            </a:r>
          </a:p>
          <a:p>
            <a:pPr marL="0" marR="0" lvl="0" indent="0" algn="l" defTabSz="914400" rtl="0" eaLnBrk="1" fontAlgn="base" latinLnBrk="0" hangingPunct="1">
              <a:lnSpc>
                <a:spcPct val="100000"/>
              </a:lnSpc>
              <a:spcBef>
                <a:spcPct val="0"/>
              </a:spcBef>
              <a:spcAft>
                <a:spcPct val="0"/>
              </a:spcAft>
              <a:buClrTx/>
              <a:buSzTx/>
              <a:buFontTx/>
              <a:buNone/>
              <a:tabLst/>
            </a:pPr>
            <a:r>
              <a:rPr kumimoji="0" lang="fr-BE"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Kej</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Dimitar</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Vlahov</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bb, Skopje</a:t>
            </a:r>
          </a:p>
          <a:p>
            <a:pPr marL="0" marR="0" lvl="0" indent="0" algn="l" defTabSz="914400" rtl="0" eaLnBrk="1" fontAlgn="base" latinLnBrk="0" hangingPunct="1">
              <a:lnSpc>
                <a:spcPct val="100000"/>
              </a:lnSpc>
              <a:spcBef>
                <a:spcPct val="0"/>
              </a:spcBef>
              <a:spcAft>
                <a:spcPts val="40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s-ES" sz="800" b="1" i="0" u="none" strike="noStrike" cap="none" normalizeH="0" baseline="0" dirty="0" smtClean="0">
                <a:ln>
                  <a:noFill/>
                </a:ln>
                <a:solidFill>
                  <a:srgbClr val="FFFF00"/>
                </a:solidFill>
                <a:effectLst/>
                <a:latin typeface="Arial Narrow" pitchFamily="34" charset="0"/>
                <a:cs typeface="Arial" pitchFamily="34" charset="0"/>
              </a:rPr>
              <a:t>Tel :    +389 2 3219 850</a:t>
            </a:r>
            <a:endParaRPr kumimoji="0" lang="es-ES" sz="800" b="1" i="0" u="none" strike="noStrike" cap="none" normalizeH="0" baseline="0" dirty="0" smtClean="0">
              <a:ln>
                <a:noFill/>
              </a:ln>
              <a:solidFill>
                <a:srgbClr val="00008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 name="Picture 8" descr="\\DROBO-FS\LP_Storage\002_Aktuelle Projekte\ibf\Logo_Paket\Logo_Vector\ibf_negativ_blau\ibf_logo_negativ_blau\ibf_logo_negativ_transp.png"/>
          <p:cNvPicPr>
            <a:picLocks noChangeAspect="1" noChangeArrowheads="1"/>
          </p:cNvPicPr>
          <p:nvPr userDrawn="1"/>
        </p:nvPicPr>
        <p:blipFill>
          <a:blip r:embed="rId6" cstate="print"/>
          <a:srcRect/>
          <a:stretch>
            <a:fillRect/>
          </a:stretch>
        </p:blipFill>
        <p:spPr bwMode="auto">
          <a:xfrm>
            <a:off x="6084169" y="6237312"/>
            <a:ext cx="720080" cy="63288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7391422" cy="1655763"/>
          </a:xfrm>
          <a:prstGeom prst="rect">
            <a:avLst/>
          </a:prstGeom>
        </p:spPr>
        <p:txBody>
          <a:body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Vertikaler Textplatzhalter 2"/>
          <p:cNvSpPr>
            <a:spLocks noGrp="1"/>
          </p:cNvSpPr>
          <p:nvPr>
            <p:ph type="body" orient="vert" idx="1" hasCustomPrompt="1"/>
          </p:nvPr>
        </p:nvSpPr>
        <p:spPr/>
        <p:txBody>
          <a:bodyPr vert="eaVert"/>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Datumsplatzhalter 3"/>
          <p:cNvSpPr>
            <a:spLocks noGrp="1"/>
          </p:cNvSpPr>
          <p:nvPr>
            <p:ph type="dt" sz="half" idx="10"/>
          </p:nvPr>
        </p:nvSpPr>
        <p:spPr/>
        <p:txBody>
          <a:bodyPr/>
          <a:lstStyle/>
          <a:p>
            <a:fld id="{304AD662-EB70-404C-B537-497F14080900}" type="datetime1">
              <a:rPr lang="de-DE" smtClean="0"/>
              <a:pPr/>
              <a:t>02.06.2014</a:t>
            </a:fld>
            <a:endParaRPr lang="de-DE"/>
          </a:p>
        </p:txBody>
      </p:sp>
      <p:sp>
        <p:nvSpPr>
          <p:cNvPr id="5" name="Fußzeilenplatzhalter 4"/>
          <p:cNvSpPr>
            <a:spLocks noGrp="1"/>
          </p:cNvSpPr>
          <p:nvPr>
            <p:ph type="ftr" sz="quarter" idx="11"/>
          </p:nvPr>
        </p:nvSpPr>
        <p:spPr/>
        <p:txBody>
          <a:bodyPr/>
          <a:lstStyle/>
          <a:p>
            <a:r>
              <a:rPr lang="en-US" smtClean="0"/>
              <a:t>Title of the presentation, Place and Date</a:t>
            </a:r>
            <a:endParaRPr lang="de-DE"/>
          </a:p>
        </p:txBody>
      </p:sp>
      <p:sp>
        <p:nvSpPr>
          <p:cNvPr id="6" name="Foliennummernplatzhalter 5"/>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hasCustomPrompt="1"/>
          </p:nvPr>
        </p:nvSpPr>
        <p:spPr>
          <a:xfrm>
            <a:off x="6629400" y="274638"/>
            <a:ext cx="2057400" cy="5851525"/>
          </a:xfrm>
          <a:prstGeom prst="rect">
            <a:avLst/>
          </a:prstGeom>
        </p:spPr>
        <p:txBody>
          <a:bodyPr vert="eaVert"/>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Vertikaler Textplatzhalter 2"/>
          <p:cNvSpPr>
            <a:spLocks noGrp="1"/>
          </p:cNvSpPr>
          <p:nvPr>
            <p:ph type="body" orient="vert" idx="1" hasCustomPrompt="1"/>
          </p:nvPr>
        </p:nvSpPr>
        <p:spPr>
          <a:xfrm>
            <a:off x="457200" y="274638"/>
            <a:ext cx="6019800" cy="5851525"/>
          </a:xfrm>
        </p:spPr>
        <p:txBody>
          <a:bodyPr vert="eaVert"/>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Datumsplatzhalter 3"/>
          <p:cNvSpPr>
            <a:spLocks noGrp="1"/>
          </p:cNvSpPr>
          <p:nvPr>
            <p:ph type="dt" sz="half" idx="10"/>
          </p:nvPr>
        </p:nvSpPr>
        <p:spPr/>
        <p:txBody>
          <a:bodyPr/>
          <a:lstStyle/>
          <a:p>
            <a:fld id="{E2B0C031-4F6B-4851-AE03-CE33B86DD7F4}" type="datetime1">
              <a:rPr lang="de-DE" smtClean="0"/>
              <a:pPr/>
              <a:t>02.06.2014</a:t>
            </a:fld>
            <a:endParaRPr lang="de-DE"/>
          </a:p>
        </p:txBody>
      </p:sp>
      <p:sp>
        <p:nvSpPr>
          <p:cNvPr id="5" name="Fußzeilenplatzhalter 4"/>
          <p:cNvSpPr>
            <a:spLocks noGrp="1"/>
          </p:cNvSpPr>
          <p:nvPr>
            <p:ph type="ftr" sz="quarter" idx="11"/>
          </p:nvPr>
        </p:nvSpPr>
        <p:spPr/>
        <p:txBody>
          <a:bodyPr/>
          <a:lstStyle/>
          <a:p>
            <a:r>
              <a:rPr lang="en-US" smtClean="0"/>
              <a:t>Title of the presentation, Place and Date</a:t>
            </a:r>
            <a:endParaRPr lang="de-DE"/>
          </a:p>
        </p:txBody>
      </p:sp>
      <p:sp>
        <p:nvSpPr>
          <p:cNvPr id="6" name="Foliennummernplatzhalter 5"/>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7391422" cy="1655763"/>
          </a:xfrm>
          <a:prstGeom prst="rect">
            <a:avLst/>
          </a:prstGeom>
        </p:spPr>
        <p:txBody>
          <a:body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Inhaltsplatzhalter 2"/>
          <p:cNvSpPr>
            <a:spLocks noGrp="1"/>
          </p:cNvSpPr>
          <p:nvPr>
            <p:ph idx="1" hasCustomPrompt="1"/>
          </p:nvPr>
        </p:nvSpPr>
        <p:spPr/>
        <p:txBody>
          <a:body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Datumsplatzhalter 3"/>
          <p:cNvSpPr>
            <a:spLocks noGrp="1"/>
          </p:cNvSpPr>
          <p:nvPr>
            <p:ph type="dt" sz="half" idx="10"/>
          </p:nvPr>
        </p:nvSpPr>
        <p:spPr/>
        <p:txBody>
          <a:bodyPr/>
          <a:lstStyle/>
          <a:p>
            <a:fld id="{11A79E4D-ACD5-4CC5-B03C-8D5DA5855AEF}" type="datetime1">
              <a:rPr lang="de-DE" smtClean="0"/>
              <a:pPr/>
              <a:t>02.06.2014</a:t>
            </a:fld>
            <a:endParaRPr lang="de-DE"/>
          </a:p>
        </p:txBody>
      </p:sp>
      <p:sp>
        <p:nvSpPr>
          <p:cNvPr id="5" name="Fußzeilenplatzhalter 4"/>
          <p:cNvSpPr>
            <a:spLocks noGrp="1"/>
          </p:cNvSpPr>
          <p:nvPr>
            <p:ph type="ftr" sz="quarter" idx="11"/>
          </p:nvPr>
        </p:nvSpPr>
        <p:spPr/>
        <p:txBody>
          <a:bodyPr/>
          <a:lstStyle/>
          <a:p>
            <a:r>
              <a:rPr lang="en-US" smtClean="0"/>
              <a:t>Title of the presentation, Place and Date</a:t>
            </a:r>
            <a:endParaRPr lang="de-DE"/>
          </a:p>
        </p:txBody>
      </p:sp>
      <p:sp>
        <p:nvSpPr>
          <p:cNvPr id="6" name="Foliennummernplatzhalter 5"/>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2276475"/>
            <a:ext cx="7772400" cy="1657350"/>
          </a:xfrm>
          <a:prstGeom prst="rect">
            <a:avLst/>
          </a:prstGeom>
        </p:spPr>
        <p:txBody>
          <a:bodyPr lIns="0" tIns="0" rIns="0" bIns="0" anchor="ctr">
            <a:normAutofit/>
          </a:bodyPr>
          <a:lstStyle>
            <a:lvl1pPr algn="l">
              <a:defRPr sz="3000" b="1" cap="all"/>
            </a:lvl1p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Textplatzhalter 2"/>
          <p:cNvSpPr>
            <a:spLocks noGrp="1"/>
          </p:cNvSpPr>
          <p:nvPr>
            <p:ph type="body" idx="1" hasCustomPrompt="1"/>
          </p:nvPr>
        </p:nvSpPr>
        <p:spPr>
          <a:xfrm>
            <a:off x="395288" y="333375"/>
            <a:ext cx="7772400" cy="1655763"/>
          </a:xfrm>
        </p:spPr>
        <p:txBody>
          <a:bodyPr lIns="0" tIns="0" rIns="0" bIns="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text</a:t>
            </a:r>
            <a:endParaRPr lang="de-DE" dirty="0" smtClean="0"/>
          </a:p>
        </p:txBody>
      </p:sp>
      <p:sp>
        <p:nvSpPr>
          <p:cNvPr id="4" name="Datumsplatzhalter 3"/>
          <p:cNvSpPr>
            <a:spLocks noGrp="1"/>
          </p:cNvSpPr>
          <p:nvPr>
            <p:ph type="dt" sz="half" idx="10"/>
          </p:nvPr>
        </p:nvSpPr>
        <p:spPr/>
        <p:txBody>
          <a:bodyPr/>
          <a:lstStyle/>
          <a:p>
            <a:fld id="{54963E80-2D86-4A0B-B53C-800C69A89981}" type="datetime1">
              <a:rPr lang="de-DE" smtClean="0"/>
              <a:pPr/>
              <a:t>02.06.2014</a:t>
            </a:fld>
            <a:endParaRPr lang="de-DE"/>
          </a:p>
        </p:txBody>
      </p:sp>
      <p:sp>
        <p:nvSpPr>
          <p:cNvPr id="5" name="Fußzeilenplatzhalter 4"/>
          <p:cNvSpPr>
            <a:spLocks noGrp="1"/>
          </p:cNvSpPr>
          <p:nvPr>
            <p:ph type="ftr" sz="quarter" idx="11"/>
          </p:nvPr>
        </p:nvSpPr>
        <p:spPr/>
        <p:txBody>
          <a:bodyPr/>
          <a:lstStyle/>
          <a:p>
            <a:r>
              <a:rPr lang="en-US" smtClean="0"/>
              <a:t>Title of the presentation, Place and Date</a:t>
            </a:r>
            <a:endParaRPr lang="de-DE"/>
          </a:p>
        </p:txBody>
      </p:sp>
      <p:sp>
        <p:nvSpPr>
          <p:cNvPr id="6" name="Foliennummernplatzhalter 5"/>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7391422" cy="1655763"/>
          </a:xfrm>
          <a:prstGeom prst="rect">
            <a:avLst/>
          </a:prstGeom>
        </p:spPr>
        <p:txBody>
          <a:bodyPr/>
          <a:lstStyle>
            <a:lvl1pPr>
              <a:defRPr baseline="0">
                <a:solidFill>
                  <a:schemeClr val="tx2"/>
                </a:solidFill>
              </a:defRPr>
            </a:lvl1p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Inhaltsplatzhalter 2"/>
          <p:cNvSpPr>
            <a:spLocks noGrp="1"/>
          </p:cNvSpPr>
          <p:nvPr>
            <p:ph sz="half" idx="1" hasCustomPrompt="1"/>
          </p:nvPr>
        </p:nvSpPr>
        <p:spPr>
          <a:xfrm>
            <a:off x="395288" y="2276475"/>
            <a:ext cx="4032250" cy="3600450"/>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Inhaltsplatzhalter 3"/>
          <p:cNvSpPr>
            <a:spLocks noGrp="1"/>
          </p:cNvSpPr>
          <p:nvPr>
            <p:ph sz="half" idx="2" hasCustomPrompt="1"/>
          </p:nvPr>
        </p:nvSpPr>
        <p:spPr>
          <a:xfrm>
            <a:off x="4716462" y="2276475"/>
            <a:ext cx="4032251" cy="3600450"/>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5" name="Datumsplatzhalter 4"/>
          <p:cNvSpPr>
            <a:spLocks noGrp="1"/>
          </p:cNvSpPr>
          <p:nvPr>
            <p:ph type="dt" sz="half" idx="10"/>
          </p:nvPr>
        </p:nvSpPr>
        <p:spPr/>
        <p:txBody>
          <a:bodyPr/>
          <a:lstStyle/>
          <a:p>
            <a:fld id="{9435CEF9-3296-40A7-9A60-ACE037BFEE56}" type="datetime1">
              <a:rPr lang="de-DE" smtClean="0"/>
              <a:pPr/>
              <a:t>02.06.2014</a:t>
            </a:fld>
            <a:endParaRPr lang="de-DE"/>
          </a:p>
        </p:txBody>
      </p:sp>
      <p:sp>
        <p:nvSpPr>
          <p:cNvPr id="6" name="Fußzeilenplatzhalter 5"/>
          <p:cNvSpPr>
            <a:spLocks noGrp="1"/>
          </p:cNvSpPr>
          <p:nvPr>
            <p:ph type="ftr" sz="quarter" idx="11"/>
          </p:nvPr>
        </p:nvSpPr>
        <p:spPr/>
        <p:txBody>
          <a:bodyPr/>
          <a:lstStyle/>
          <a:p>
            <a:r>
              <a:rPr lang="en-US" smtClean="0"/>
              <a:t>Title of the presentation, Place and Date</a:t>
            </a:r>
            <a:endParaRPr lang="de-DE"/>
          </a:p>
        </p:txBody>
      </p:sp>
      <p:sp>
        <p:nvSpPr>
          <p:cNvPr id="7" name="Foliennummernplatzhalter 6"/>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7391422" cy="1655763"/>
          </a:xfrm>
          <a:prstGeom prst="rect">
            <a:avLst/>
          </a:prstGeom>
        </p:spPr>
        <p:txBody>
          <a:bodyPr lIns="0" tIns="0" rIns="0" bIns="0"/>
          <a:lstStyle>
            <a:lvl1pPr>
              <a:defRPr/>
            </a:lvl1p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Textplatzhalter 2"/>
          <p:cNvSpPr>
            <a:spLocks noGrp="1"/>
          </p:cNvSpPr>
          <p:nvPr>
            <p:ph type="body" idx="1" hasCustomPrompt="1"/>
          </p:nvPr>
        </p:nvSpPr>
        <p:spPr>
          <a:xfrm>
            <a:off x="395288" y="2276475"/>
            <a:ext cx="4040188" cy="639762"/>
          </a:xfrm>
        </p:spPr>
        <p:txBody>
          <a:bodyPr lIns="0" tIns="0" rIns="0" bIns="0" anchor="t">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smtClean="0"/>
          </a:p>
        </p:txBody>
      </p:sp>
      <p:sp>
        <p:nvSpPr>
          <p:cNvPr id="4" name="Inhaltsplatzhalter 3"/>
          <p:cNvSpPr>
            <a:spLocks noGrp="1"/>
          </p:cNvSpPr>
          <p:nvPr>
            <p:ph sz="half" idx="2" hasCustomPrompt="1"/>
          </p:nvPr>
        </p:nvSpPr>
        <p:spPr>
          <a:xfrm>
            <a:off x="395288" y="2928934"/>
            <a:ext cx="4032250" cy="2947991"/>
          </a:xfrm>
        </p:spPr>
        <p:txBody>
          <a:bodyPr lIns="0" tIns="0" rIns="0" bIns="0">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5" name="Textplatzhalter 4"/>
          <p:cNvSpPr>
            <a:spLocks noGrp="1"/>
          </p:cNvSpPr>
          <p:nvPr>
            <p:ph type="body" sz="quarter" idx="3" hasCustomPrompt="1"/>
          </p:nvPr>
        </p:nvSpPr>
        <p:spPr>
          <a:xfrm>
            <a:off x="4716463" y="2276475"/>
            <a:ext cx="4041775" cy="639762"/>
          </a:xfrm>
        </p:spPr>
        <p:txBody>
          <a:bodyPr lIns="0" tIns="0" rIns="0" bIns="0" anchor="t">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smtClean="0"/>
          </a:p>
        </p:txBody>
      </p:sp>
      <p:sp>
        <p:nvSpPr>
          <p:cNvPr id="6" name="Inhaltsplatzhalter 5"/>
          <p:cNvSpPr>
            <a:spLocks noGrp="1"/>
          </p:cNvSpPr>
          <p:nvPr>
            <p:ph sz="quarter" idx="4" hasCustomPrompt="1"/>
          </p:nvPr>
        </p:nvSpPr>
        <p:spPr>
          <a:xfrm>
            <a:off x="4716464" y="2928934"/>
            <a:ext cx="4032250" cy="2947991"/>
          </a:xfrm>
        </p:spPr>
        <p:txBody>
          <a:bodyPr lIns="0" tIns="0" rIns="0" bIns="0">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7" name="Datumsplatzhalter 6"/>
          <p:cNvSpPr>
            <a:spLocks noGrp="1"/>
          </p:cNvSpPr>
          <p:nvPr>
            <p:ph type="dt" sz="half" idx="10"/>
          </p:nvPr>
        </p:nvSpPr>
        <p:spPr/>
        <p:txBody>
          <a:bodyPr/>
          <a:lstStyle/>
          <a:p>
            <a:fld id="{96FB8099-AA0F-4BC4-8977-CAC4A2A3BA38}" type="datetime1">
              <a:rPr lang="de-DE" smtClean="0"/>
              <a:pPr/>
              <a:t>02.06.2014</a:t>
            </a:fld>
            <a:endParaRPr lang="de-DE"/>
          </a:p>
        </p:txBody>
      </p:sp>
      <p:sp>
        <p:nvSpPr>
          <p:cNvPr id="8" name="Fußzeilenplatzhalter 7"/>
          <p:cNvSpPr>
            <a:spLocks noGrp="1"/>
          </p:cNvSpPr>
          <p:nvPr>
            <p:ph type="ftr" sz="quarter" idx="11"/>
          </p:nvPr>
        </p:nvSpPr>
        <p:spPr/>
        <p:txBody>
          <a:bodyPr/>
          <a:lstStyle/>
          <a:p>
            <a:r>
              <a:rPr lang="en-US" smtClean="0"/>
              <a:t>Title of the presentation, Place and Date</a:t>
            </a:r>
            <a:endParaRPr lang="de-DE"/>
          </a:p>
        </p:txBody>
      </p:sp>
      <p:sp>
        <p:nvSpPr>
          <p:cNvPr id="9" name="Foliennummernplatzhalter 8"/>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7391422" cy="1655763"/>
          </a:xfrm>
          <a:prstGeom prst="rect">
            <a:avLst/>
          </a:prstGeom>
        </p:spPr>
        <p:txBody>
          <a:body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Datumsplatzhalter 2"/>
          <p:cNvSpPr>
            <a:spLocks noGrp="1"/>
          </p:cNvSpPr>
          <p:nvPr>
            <p:ph type="dt" sz="half" idx="10"/>
          </p:nvPr>
        </p:nvSpPr>
        <p:spPr/>
        <p:txBody>
          <a:bodyPr/>
          <a:lstStyle/>
          <a:p>
            <a:fld id="{55E21CFE-FBCB-4C6A-A11C-1FCE9A286A75}" type="datetime1">
              <a:rPr lang="de-DE" smtClean="0"/>
              <a:pPr/>
              <a:t>02.06.2014</a:t>
            </a:fld>
            <a:endParaRPr lang="de-DE"/>
          </a:p>
        </p:txBody>
      </p:sp>
      <p:sp>
        <p:nvSpPr>
          <p:cNvPr id="4" name="Fußzeilenplatzhalter 3"/>
          <p:cNvSpPr>
            <a:spLocks noGrp="1"/>
          </p:cNvSpPr>
          <p:nvPr>
            <p:ph type="ftr" sz="quarter" idx="11"/>
          </p:nvPr>
        </p:nvSpPr>
        <p:spPr/>
        <p:txBody>
          <a:bodyPr/>
          <a:lstStyle/>
          <a:p>
            <a:r>
              <a:rPr lang="en-US" smtClean="0"/>
              <a:t>Title of the presentation, Place and Date</a:t>
            </a:r>
            <a:endParaRPr lang="de-DE"/>
          </a:p>
        </p:txBody>
      </p:sp>
      <p:sp>
        <p:nvSpPr>
          <p:cNvPr id="5" name="Foliennummernplatzhalter 4"/>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4A07E22-4225-43F1-8BAC-CABC6C625982}" type="datetime1">
              <a:rPr lang="de-DE" smtClean="0"/>
              <a:pPr/>
              <a:t>02.06.2014</a:t>
            </a:fld>
            <a:endParaRPr lang="de-DE"/>
          </a:p>
        </p:txBody>
      </p:sp>
      <p:sp>
        <p:nvSpPr>
          <p:cNvPr id="3" name="Fußzeilenplatzhalter 2"/>
          <p:cNvSpPr>
            <a:spLocks noGrp="1"/>
          </p:cNvSpPr>
          <p:nvPr>
            <p:ph type="ftr" sz="quarter" idx="11"/>
          </p:nvPr>
        </p:nvSpPr>
        <p:spPr/>
        <p:txBody>
          <a:bodyPr/>
          <a:lstStyle/>
          <a:p>
            <a:r>
              <a:rPr lang="en-US" smtClean="0"/>
              <a:t>Title of the presentation, Place and Date</a:t>
            </a:r>
            <a:endParaRPr lang="de-DE"/>
          </a:p>
        </p:txBody>
      </p:sp>
      <p:sp>
        <p:nvSpPr>
          <p:cNvPr id="4" name="Foliennummernplatzhalter 3"/>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333374"/>
            <a:ext cx="3008313" cy="1655763"/>
          </a:xfrm>
          <a:prstGeom prst="rect">
            <a:avLst/>
          </a:prstGeom>
        </p:spPr>
        <p:txBody>
          <a:bodyPr anchor="ctr"/>
          <a:lstStyle>
            <a:lvl1pPr algn="l">
              <a:defRPr sz="2000" b="1"/>
            </a:lvl1p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Inhaltsplatzhalter 2"/>
          <p:cNvSpPr>
            <a:spLocks noGrp="1"/>
          </p:cNvSpPr>
          <p:nvPr>
            <p:ph idx="1" hasCustomPrompt="1"/>
          </p:nvPr>
        </p:nvSpPr>
        <p:spPr>
          <a:xfrm>
            <a:off x="3575050" y="333375"/>
            <a:ext cx="5173663" cy="55435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Textplatzhalter 3"/>
          <p:cNvSpPr>
            <a:spLocks noGrp="1"/>
          </p:cNvSpPr>
          <p:nvPr>
            <p:ph type="body" sz="half" idx="2" hasCustomPrompt="1"/>
          </p:nvPr>
        </p:nvSpPr>
        <p:spPr>
          <a:xfrm>
            <a:off x="395289" y="2276475"/>
            <a:ext cx="3033704" cy="3600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p:txBody>
      </p:sp>
      <p:sp>
        <p:nvSpPr>
          <p:cNvPr id="5" name="Datumsplatzhalter 4"/>
          <p:cNvSpPr>
            <a:spLocks noGrp="1"/>
          </p:cNvSpPr>
          <p:nvPr>
            <p:ph type="dt" sz="half" idx="10"/>
          </p:nvPr>
        </p:nvSpPr>
        <p:spPr/>
        <p:txBody>
          <a:bodyPr/>
          <a:lstStyle/>
          <a:p>
            <a:fld id="{74353267-6A10-45D1-B1AC-BF253FB61C3C}" type="datetime1">
              <a:rPr lang="de-DE" smtClean="0"/>
              <a:pPr/>
              <a:t>02.06.2014</a:t>
            </a:fld>
            <a:endParaRPr lang="de-DE"/>
          </a:p>
        </p:txBody>
      </p:sp>
      <p:sp>
        <p:nvSpPr>
          <p:cNvPr id="6" name="Fußzeilenplatzhalter 5"/>
          <p:cNvSpPr>
            <a:spLocks noGrp="1"/>
          </p:cNvSpPr>
          <p:nvPr>
            <p:ph type="ftr" sz="quarter" idx="11"/>
          </p:nvPr>
        </p:nvSpPr>
        <p:spPr/>
        <p:txBody>
          <a:bodyPr/>
          <a:lstStyle/>
          <a:p>
            <a:r>
              <a:rPr lang="en-US" smtClean="0"/>
              <a:t>Title of the presentation, Place and Date</a:t>
            </a:r>
            <a:endParaRPr lang="de-DE"/>
          </a:p>
        </p:txBody>
      </p:sp>
      <p:sp>
        <p:nvSpPr>
          <p:cNvPr id="7" name="Foliennummernplatzhalter 6"/>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95288" y="4221162"/>
            <a:ext cx="8353425" cy="779473"/>
          </a:xfrm>
          <a:prstGeom prst="rect">
            <a:avLst/>
          </a:prstGeom>
        </p:spPr>
        <p:txBody>
          <a:bodyPr anchor="b"/>
          <a:lstStyle>
            <a:lvl1pPr algn="l">
              <a:defRPr sz="2000" b="1"/>
            </a:lvl1pPr>
          </a:lstStyle>
          <a:p>
            <a:r>
              <a:rPr lang="de-DE" dirty="0" smtClean="0"/>
              <a:t>Click </a:t>
            </a:r>
            <a:r>
              <a:rPr lang="de-DE" dirty="0" err="1" smtClean="0"/>
              <a:t>to</a:t>
            </a:r>
            <a:r>
              <a:rPr lang="de-DE" dirty="0" smtClean="0"/>
              <a:t> </a:t>
            </a:r>
            <a:r>
              <a:rPr lang="de-DE" dirty="0" err="1" smtClean="0"/>
              <a:t>insert</a:t>
            </a:r>
            <a:r>
              <a:rPr lang="de-DE" dirty="0" smtClean="0"/>
              <a:t> </a:t>
            </a:r>
            <a:r>
              <a:rPr lang="de-DE" dirty="0" err="1" smtClean="0"/>
              <a:t>headline</a:t>
            </a:r>
            <a:endParaRPr lang="de-DE" dirty="0"/>
          </a:p>
        </p:txBody>
      </p:sp>
      <p:sp>
        <p:nvSpPr>
          <p:cNvPr id="3" name="Bildplatzhalter 2"/>
          <p:cNvSpPr>
            <a:spLocks noGrp="1"/>
          </p:cNvSpPr>
          <p:nvPr>
            <p:ph type="pic" idx="1"/>
          </p:nvPr>
        </p:nvSpPr>
        <p:spPr>
          <a:xfrm>
            <a:off x="395287" y="333375"/>
            <a:ext cx="6192837" cy="3600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de-DE"/>
          </a:p>
        </p:txBody>
      </p:sp>
      <p:sp>
        <p:nvSpPr>
          <p:cNvPr id="4" name="Textplatzhalter 3"/>
          <p:cNvSpPr>
            <a:spLocks noGrp="1"/>
          </p:cNvSpPr>
          <p:nvPr>
            <p:ph type="body" sz="half" idx="2" hasCustomPrompt="1"/>
          </p:nvPr>
        </p:nvSpPr>
        <p:spPr>
          <a:xfrm>
            <a:off x="395288" y="5072075"/>
            <a:ext cx="8353425" cy="804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a:p>
        </p:txBody>
      </p:sp>
      <p:sp>
        <p:nvSpPr>
          <p:cNvPr id="5" name="Datumsplatzhalter 4"/>
          <p:cNvSpPr>
            <a:spLocks noGrp="1"/>
          </p:cNvSpPr>
          <p:nvPr>
            <p:ph type="dt" sz="half" idx="10"/>
          </p:nvPr>
        </p:nvSpPr>
        <p:spPr/>
        <p:txBody>
          <a:bodyPr/>
          <a:lstStyle/>
          <a:p>
            <a:fld id="{B6117B99-5801-47DD-8D6D-8D8AF3602248}" type="datetime1">
              <a:rPr lang="de-DE" smtClean="0"/>
              <a:pPr/>
              <a:t>02.06.2014</a:t>
            </a:fld>
            <a:endParaRPr lang="de-DE"/>
          </a:p>
        </p:txBody>
      </p:sp>
      <p:sp>
        <p:nvSpPr>
          <p:cNvPr id="6" name="Fußzeilenplatzhalter 5"/>
          <p:cNvSpPr>
            <a:spLocks noGrp="1"/>
          </p:cNvSpPr>
          <p:nvPr>
            <p:ph type="ftr" sz="quarter" idx="11"/>
          </p:nvPr>
        </p:nvSpPr>
        <p:spPr/>
        <p:txBody>
          <a:bodyPr/>
          <a:lstStyle/>
          <a:p>
            <a:r>
              <a:rPr lang="en-US" smtClean="0"/>
              <a:t>Title of the presentation, Place and Date</a:t>
            </a:r>
            <a:endParaRPr lang="de-DE"/>
          </a:p>
        </p:txBody>
      </p:sp>
      <p:sp>
        <p:nvSpPr>
          <p:cNvPr id="7" name="Foliennummernplatzhalter 6"/>
          <p:cNvSpPr>
            <a:spLocks noGrp="1"/>
          </p:cNvSpPr>
          <p:nvPr>
            <p:ph type="sldNum" sz="quarter" idx="12"/>
          </p:nvPr>
        </p:nvSpPr>
        <p:spPr/>
        <p:txBody>
          <a:bodyPr/>
          <a:lstStyle/>
          <a:p>
            <a:fld id="{4A4F81FB-8C31-45D0-9F2F-16922F4D87AC}"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099" name="Picture 3" descr="\\DROBO-FS\LP_Storage\002_Aktuelle Projekte\ibf\Geschäftsausstattung\Powerpoint master\PDF_fertig\content_ibf4.jpg"/>
          <p:cNvPicPr>
            <a:picLocks noChangeAspect="1" noChangeArrowheads="1"/>
          </p:cNvPicPr>
          <p:nvPr/>
        </p:nvPicPr>
        <p:blipFill>
          <a:blip r:embed="rId13" cstate="print"/>
          <a:srcRect/>
          <a:stretch>
            <a:fillRect/>
          </a:stretch>
        </p:blipFill>
        <p:spPr bwMode="auto">
          <a:xfrm>
            <a:off x="0" y="6308725"/>
            <a:ext cx="9144000" cy="549275"/>
          </a:xfrm>
          <a:prstGeom prst="rect">
            <a:avLst/>
          </a:prstGeom>
          <a:noFill/>
        </p:spPr>
      </p:pic>
      <p:sp>
        <p:nvSpPr>
          <p:cNvPr id="3" name="Textplatzhalter 2"/>
          <p:cNvSpPr>
            <a:spLocks noGrp="1"/>
          </p:cNvSpPr>
          <p:nvPr>
            <p:ph type="body" idx="1"/>
          </p:nvPr>
        </p:nvSpPr>
        <p:spPr>
          <a:xfrm>
            <a:off x="395288" y="2276475"/>
            <a:ext cx="8353425" cy="3600450"/>
          </a:xfrm>
          <a:prstGeom prst="rect">
            <a:avLst/>
          </a:prstGeom>
        </p:spPr>
        <p:txBody>
          <a:bodyPr vert="horz" lIns="0" tIns="0" rIns="0" bIns="0" rtlCol="0">
            <a:normAutofit/>
          </a:bodyPr>
          <a:lstStyle/>
          <a:p>
            <a:pPr lvl="0"/>
            <a:r>
              <a:rPr lang="de-DE" dirty="0" smtClean="0"/>
              <a:t>Click </a:t>
            </a:r>
            <a:r>
              <a:rPr lang="de-DE" dirty="0" err="1" smtClean="0"/>
              <a:t>to</a:t>
            </a:r>
            <a:r>
              <a:rPr lang="de-DE" dirty="0" smtClean="0"/>
              <a:t> </a:t>
            </a:r>
            <a:r>
              <a:rPr lang="de-DE" dirty="0" err="1" smtClean="0"/>
              <a:t>insert</a:t>
            </a:r>
            <a:r>
              <a:rPr lang="de-DE" dirty="0" smtClean="0"/>
              <a:t> </a:t>
            </a:r>
            <a:r>
              <a:rPr lang="de-DE" dirty="0" err="1" smtClean="0"/>
              <a:t>content</a:t>
            </a:r>
            <a:endParaRPr lang="de-DE" dirty="0" smtClean="0"/>
          </a:p>
          <a:p>
            <a:pPr lvl="1"/>
            <a:r>
              <a:rPr lang="de-DE" dirty="0" smtClean="0"/>
              <a:t>Next </a:t>
            </a:r>
            <a:r>
              <a:rPr lang="de-DE" dirty="0" err="1" smtClean="0"/>
              <a:t>level</a:t>
            </a:r>
            <a:endParaRPr lang="de-DE" dirty="0" smtClean="0"/>
          </a:p>
          <a:p>
            <a:pPr lvl="2"/>
            <a:r>
              <a:rPr lang="de-DE" dirty="0" smtClean="0"/>
              <a:t>Next </a:t>
            </a:r>
            <a:r>
              <a:rPr lang="de-DE" dirty="0" err="1" smtClean="0"/>
              <a:t>level</a:t>
            </a:r>
            <a:endParaRPr lang="de-DE" dirty="0" smtClean="0"/>
          </a:p>
          <a:p>
            <a:pPr lvl="3"/>
            <a:r>
              <a:rPr lang="de-DE" dirty="0" smtClean="0"/>
              <a:t>Next  </a:t>
            </a:r>
            <a:r>
              <a:rPr lang="de-DE" dirty="0" err="1" smtClean="0"/>
              <a:t>level</a:t>
            </a:r>
            <a:endParaRPr lang="de-DE" dirty="0" smtClean="0"/>
          </a:p>
          <a:p>
            <a:pPr lvl="4"/>
            <a:r>
              <a:rPr lang="de-DE" dirty="0" smtClean="0"/>
              <a:t>Next </a:t>
            </a:r>
            <a:r>
              <a:rPr lang="de-DE" dirty="0" err="1" smtClean="0"/>
              <a:t>level</a:t>
            </a:r>
            <a:endParaRPr lang="de-DE" dirty="0"/>
          </a:p>
        </p:txBody>
      </p:sp>
      <p:sp>
        <p:nvSpPr>
          <p:cNvPr id="4" name="Datumsplatzhalter 3"/>
          <p:cNvSpPr>
            <a:spLocks noGrp="1"/>
          </p:cNvSpPr>
          <p:nvPr>
            <p:ph type="dt" sz="half" idx="2"/>
          </p:nvPr>
        </p:nvSpPr>
        <p:spPr>
          <a:xfrm>
            <a:off x="395288" y="6308725"/>
            <a:ext cx="1873250" cy="549274"/>
          </a:xfrm>
          <a:prstGeom prst="rect">
            <a:avLst/>
          </a:prstGeom>
        </p:spPr>
        <p:txBody>
          <a:bodyPr vert="horz" lIns="0" tIns="0" rIns="0" bIns="0" rtlCol="0" anchor="ctr"/>
          <a:lstStyle>
            <a:lvl1pPr algn="l">
              <a:defRPr sz="1200">
                <a:solidFill>
                  <a:schemeClr val="bg1"/>
                </a:solidFill>
              </a:defRPr>
            </a:lvl1pPr>
          </a:lstStyle>
          <a:p>
            <a:fld id="{7B7287EE-4DB8-4ACB-8DCD-F1DB1C73A600}" type="datetime1">
              <a:rPr lang="de-DE" smtClean="0"/>
              <a:pPr/>
              <a:t>02.06.2014</a:t>
            </a:fld>
            <a:endParaRPr lang="de-DE" dirty="0"/>
          </a:p>
        </p:txBody>
      </p:sp>
      <p:sp>
        <p:nvSpPr>
          <p:cNvPr id="5" name="Fußzeilenplatzhalter 4"/>
          <p:cNvSpPr>
            <a:spLocks noGrp="1"/>
          </p:cNvSpPr>
          <p:nvPr>
            <p:ph type="ftr" sz="quarter" idx="3"/>
          </p:nvPr>
        </p:nvSpPr>
        <p:spPr>
          <a:xfrm>
            <a:off x="2555875" y="6308724"/>
            <a:ext cx="4032250" cy="549275"/>
          </a:xfrm>
          <a:prstGeom prst="rect">
            <a:avLst/>
          </a:prstGeom>
        </p:spPr>
        <p:txBody>
          <a:bodyPr vert="horz" lIns="0" tIns="0" rIns="0" bIns="0" rtlCol="0" anchor="ctr"/>
          <a:lstStyle>
            <a:lvl1pPr algn="ctr">
              <a:defRPr sz="1200">
                <a:solidFill>
                  <a:schemeClr val="bg1"/>
                </a:solidFill>
              </a:defRPr>
            </a:lvl1pPr>
          </a:lstStyle>
          <a:p>
            <a:r>
              <a:rPr lang="en-US" smtClean="0"/>
              <a:t>Title of the presentation, Place and Date</a:t>
            </a:r>
            <a:endParaRPr lang="de-DE" dirty="0"/>
          </a:p>
        </p:txBody>
      </p:sp>
      <p:sp>
        <p:nvSpPr>
          <p:cNvPr id="6" name="Foliennummernplatzhalter 5"/>
          <p:cNvSpPr>
            <a:spLocks noGrp="1"/>
          </p:cNvSpPr>
          <p:nvPr>
            <p:ph type="sldNum" sz="quarter" idx="4"/>
          </p:nvPr>
        </p:nvSpPr>
        <p:spPr>
          <a:xfrm>
            <a:off x="6877050" y="6308724"/>
            <a:ext cx="1871663" cy="549275"/>
          </a:xfrm>
          <a:prstGeom prst="rect">
            <a:avLst/>
          </a:prstGeom>
        </p:spPr>
        <p:txBody>
          <a:bodyPr vert="horz" lIns="0" tIns="0" rIns="0" bIns="0" rtlCol="0" anchor="ctr"/>
          <a:lstStyle>
            <a:lvl1pPr algn="r">
              <a:defRPr sz="1200">
                <a:solidFill>
                  <a:schemeClr val="bg1"/>
                </a:solidFill>
              </a:defRPr>
            </a:lvl1pPr>
          </a:lstStyle>
          <a:p>
            <a:r>
              <a:rPr lang="de-DE" dirty="0" smtClean="0"/>
              <a:t>Page </a:t>
            </a:r>
            <a:fld id="{4A4F81FB-8C31-45D0-9F2F-16922F4D87AC}" type="slidenum">
              <a:rPr lang="de-DE" smtClean="0"/>
              <a:pPr/>
              <a:t>‹#›</a:t>
            </a:fld>
            <a:r>
              <a:rPr lang="de-DE" dirty="0" smtClean="0"/>
              <a:t> </a:t>
            </a:r>
            <a:endParaRPr lang="de-DE" dirty="0"/>
          </a:p>
        </p:txBody>
      </p:sp>
      <p:sp>
        <p:nvSpPr>
          <p:cNvPr id="11" name="Rectangle 15"/>
          <p:cNvSpPr>
            <a:spLocks noChangeArrowheads="1"/>
          </p:cNvSpPr>
          <p:nvPr/>
        </p:nvSpPr>
        <p:spPr bwMode="auto">
          <a:xfrm>
            <a:off x="0" y="0"/>
            <a:ext cx="9144000" cy="1185215"/>
          </a:xfrm>
          <a:prstGeom prst="rect">
            <a:avLst/>
          </a:prstGeom>
          <a:solidFill>
            <a:srgbClr val="22518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FFFF"/>
              </a:solidFill>
              <a:effectLst/>
              <a:latin typeface="Arial Narrow" pitchFamily="34" charset="0"/>
              <a:cs typeface="Arial" pitchFamily="34" charset="0"/>
            </a:endParaRPr>
          </a:p>
          <a:p>
            <a:pPr marL="0" marR="19050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FFFF"/>
                </a:solidFill>
                <a:effectLst/>
                <a:latin typeface="Arial Narrow" pitchFamily="34" charset="0"/>
                <a:cs typeface="Arial" pitchFamily="34" charset="0"/>
              </a:rPr>
              <a:t>SUPPORT IN THE IMPLEMENTATION OF THE REFORM</a:t>
            </a:r>
          </a:p>
          <a:p>
            <a:pPr marL="0" marR="19050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FFFF"/>
                </a:solidFill>
                <a:effectLst/>
                <a:latin typeface="Arial Narrow" pitchFamily="34" charset="0"/>
                <a:cs typeface="Arial" pitchFamily="34" charset="0"/>
              </a:rPr>
              <a:t>OF THE CRIMINAL JUSTICE SYSTEM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 name="Picture 4"/>
          <p:cNvPicPr>
            <a:picLocks noChangeAspect="1" noChangeArrowheads="1"/>
          </p:cNvPicPr>
          <p:nvPr/>
        </p:nvPicPr>
        <p:blipFill>
          <a:blip r:embed="rId14" cstate="print"/>
          <a:srcRect/>
          <a:stretch>
            <a:fillRect/>
          </a:stretch>
        </p:blipFill>
        <p:spPr bwMode="auto">
          <a:xfrm>
            <a:off x="107504" y="116632"/>
            <a:ext cx="995382" cy="617263"/>
          </a:xfrm>
          <a:prstGeom prst="rect">
            <a:avLst/>
          </a:prstGeom>
          <a:noFill/>
        </p:spPr>
      </p:pic>
      <p:sp>
        <p:nvSpPr>
          <p:cNvPr id="13" name="Rectangle 17"/>
          <p:cNvSpPr>
            <a:spLocks noChangeArrowheads="1"/>
          </p:cNvSpPr>
          <p:nvPr/>
        </p:nvSpPr>
        <p:spPr bwMode="auto">
          <a:xfrm>
            <a:off x="0" y="1194696"/>
            <a:ext cx="9144000" cy="218080"/>
          </a:xfrm>
          <a:prstGeom prst="rect">
            <a:avLst/>
          </a:prstGeom>
          <a:solidFill>
            <a:srgbClr val="FFCC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700" b="1" i="0" u="none" strike="noStrike" cap="none" normalizeH="0" baseline="0" smtClean="0">
                <a:ln>
                  <a:noFill/>
                </a:ln>
                <a:solidFill>
                  <a:srgbClr val="000000"/>
                </a:solidFill>
                <a:effectLst/>
                <a:latin typeface="Arial" pitchFamily="34" charset="0"/>
                <a:cs typeface="Arial" pitchFamily="34" charset="0"/>
              </a:rPr>
              <a:t>The E u r o p e a n   U n i o n   I P A  TAIB   2 0 0 9  P r o g r a m m 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4" name="Picture 8" descr="Picture1"/>
          <p:cNvPicPr>
            <a:picLocks noChangeAspect="1" noChangeArrowheads="1"/>
          </p:cNvPicPr>
          <p:nvPr/>
        </p:nvPicPr>
        <p:blipFill>
          <a:blip r:embed="rId15" cstate="print"/>
          <a:srcRect/>
          <a:stretch>
            <a:fillRect/>
          </a:stretch>
        </p:blipFill>
        <p:spPr bwMode="auto">
          <a:xfrm>
            <a:off x="8028384" y="116632"/>
            <a:ext cx="938702" cy="594033"/>
          </a:xfrm>
          <a:prstGeom prst="rect">
            <a:avLst/>
          </a:prstGeom>
          <a:noFill/>
        </p:spPr>
      </p:pic>
      <p:sp>
        <p:nvSpPr>
          <p:cNvPr id="2058" name="Rectangle 22"/>
          <p:cNvSpPr>
            <a:spLocks noChangeArrowheads="1"/>
          </p:cNvSpPr>
          <p:nvPr userDrawn="1"/>
        </p:nvSpPr>
        <p:spPr bwMode="auto">
          <a:xfrm>
            <a:off x="0" y="5715000"/>
            <a:ext cx="9144000" cy="1143000"/>
          </a:xfrm>
          <a:prstGeom prst="rect">
            <a:avLst/>
          </a:prstGeom>
          <a:solidFill>
            <a:srgbClr val="22518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BE"/>
          </a:p>
        </p:txBody>
      </p:sp>
      <p:pic>
        <p:nvPicPr>
          <p:cNvPr id="2059" name="Picture 7"/>
          <p:cNvPicPr>
            <a:picLocks noChangeArrowheads="1"/>
          </p:cNvPicPr>
          <p:nvPr userDrawn="1"/>
        </p:nvPicPr>
        <p:blipFill>
          <a:blip r:embed="rId16" cstate="print"/>
          <a:srcRect/>
          <a:stretch>
            <a:fillRect/>
          </a:stretch>
        </p:blipFill>
        <p:spPr bwMode="auto">
          <a:xfrm>
            <a:off x="251520" y="6093296"/>
            <a:ext cx="768350" cy="461962"/>
          </a:xfrm>
          <a:prstGeom prst="rect">
            <a:avLst/>
          </a:prstGeom>
          <a:noFill/>
          <a:ln w="9525">
            <a:noFill/>
            <a:miter lim="800000"/>
            <a:headEnd/>
            <a:tailEnd/>
          </a:ln>
        </p:spPr>
      </p:pic>
      <p:sp>
        <p:nvSpPr>
          <p:cNvPr id="2061" name="Text Box 25"/>
          <p:cNvSpPr txBox="1">
            <a:spLocks noChangeArrowheads="1"/>
          </p:cNvSpPr>
          <p:nvPr userDrawn="1"/>
        </p:nvSpPr>
        <p:spPr bwMode="auto">
          <a:xfrm>
            <a:off x="971600" y="6237312"/>
            <a:ext cx="3492500" cy="280987"/>
          </a:xfrm>
          <a:prstGeom prst="rect">
            <a:avLst/>
          </a:prstGeom>
          <a:no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rgbClr val="FFFF00"/>
                </a:solidFill>
                <a:effectLst/>
                <a:latin typeface="Arial Narrow" pitchFamily="34" charset="0"/>
                <a:cs typeface="Arial" pitchFamily="34" charset="0"/>
              </a:rPr>
              <a:t>This Project is funded by the European Union</a:t>
            </a:r>
            <a:r>
              <a:rPr kumimoji="0" lang="en-US" sz="1100" b="0" i="0" u="none" strike="noStrike" cap="none" normalizeH="0" baseline="0" dirty="0" smtClean="0">
                <a:ln>
                  <a:noFill/>
                </a:ln>
                <a:solidFill>
                  <a:srgbClr val="0F243E"/>
                </a:solidFill>
                <a:effectLst/>
                <a:latin typeface="Calibri" pitchFamily="34" charset="0"/>
                <a:cs typeface="Arial" pitchFamily="34" charset="0"/>
              </a:rPr>
              <a:t> </a:t>
            </a:r>
            <a:endParaRPr kumimoji="0" lang="en-US" sz="1100" b="0" i="0" u="none" strike="noStrike" cap="none" normalizeH="0" baseline="0" dirty="0" smtClean="0">
              <a:ln>
                <a:noFill/>
              </a:ln>
              <a:solidFill>
                <a:srgbClr val="0F243E"/>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FFFF0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FFFF0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Arial Narrow" pitchFamily="34" charset="0"/>
                <a:cs typeface="Arial" pitchFamily="34" charset="0"/>
              </a:rPr>
              <a:t>   </a:t>
            </a:r>
            <a:endParaRPr kumimoji="0" lang="en-US" sz="1100" b="0" i="0" u="none" strike="noStrike" cap="none" normalizeH="0" baseline="0" dirty="0" smtClean="0">
              <a:ln>
                <a:noFill/>
              </a:ln>
              <a:solidFill>
                <a:srgbClr val="0000FF"/>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2" name="Text Box 53"/>
          <p:cNvSpPr txBox="1">
            <a:spLocks noChangeArrowheads="1"/>
          </p:cNvSpPr>
          <p:nvPr userDrawn="1"/>
        </p:nvSpPr>
        <p:spPr bwMode="auto">
          <a:xfrm>
            <a:off x="6012160" y="5733256"/>
            <a:ext cx="2905125"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 Project implemented by IBF International Consulting Belgium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fr-BE" sz="800" b="1" i="0" u="none" strike="noStrike" cap="none" normalizeH="0" baseline="0" dirty="0" smtClean="0">
                <a:ln>
                  <a:noFill/>
                </a:ln>
                <a:solidFill>
                  <a:srgbClr val="FFFF00"/>
                </a:solidFill>
                <a:effectLst/>
                <a:latin typeface="Arial Narrow" pitchFamily="34" charset="0"/>
                <a:cs typeface="Arial" pitchFamily="34" charset="0"/>
              </a:rPr>
              <a:t>Project contacts: Public </a:t>
            </a:r>
            <a:r>
              <a:rPr kumimoji="0" lang="fr-BE" sz="800" b="1" i="0" u="none" strike="noStrike" cap="none" normalizeH="0" baseline="0" dirty="0" err="1" smtClean="0">
                <a:ln>
                  <a:noFill/>
                </a:ln>
                <a:solidFill>
                  <a:srgbClr val="FFFF00"/>
                </a:solidFill>
                <a:effectLst/>
                <a:latin typeface="Arial Narrow" pitchFamily="34" charset="0"/>
                <a:cs typeface="Arial" pitchFamily="34" charset="0"/>
              </a:rPr>
              <a:t>Prosecutor’s</a:t>
            </a:r>
            <a:r>
              <a:rPr kumimoji="0" lang="fr-BE" sz="800" b="1" i="0" u="none" strike="noStrike" cap="none" normalizeH="0" baseline="0" dirty="0" smtClean="0">
                <a:ln>
                  <a:noFill/>
                </a:ln>
                <a:solidFill>
                  <a:srgbClr val="FFFF00"/>
                </a:solidFill>
                <a:effectLst/>
                <a:latin typeface="Arial Narrow" pitchFamily="34" charset="0"/>
                <a:cs typeface="Arial" pitchFamily="34" charset="0"/>
              </a:rPr>
              <a:t> Office</a:t>
            </a:r>
          </a:p>
          <a:p>
            <a:pPr marL="0" marR="0" lvl="0" indent="0" algn="l" defTabSz="914400" rtl="0" eaLnBrk="1" fontAlgn="base" latinLnBrk="0" hangingPunct="1">
              <a:lnSpc>
                <a:spcPct val="100000"/>
              </a:lnSpc>
              <a:spcBef>
                <a:spcPct val="0"/>
              </a:spcBef>
              <a:spcAft>
                <a:spcPct val="0"/>
              </a:spcAft>
              <a:buClrTx/>
              <a:buSzTx/>
              <a:buFontTx/>
              <a:buNone/>
              <a:tabLst/>
            </a:pPr>
            <a:r>
              <a:rPr kumimoji="0" lang="fr-BE"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Kej</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Dimitar</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n-US" sz="800" b="1" i="0" u="none" strike="noStrike" cap="none" normalizeH="0" baseline="0" dirty="0" err="1" smtClean="0">
                <a:ln>
                  <a:noFill/>
                </a:ln>
                <a:solidFill>
                  <a:srgbClr val="FFFF00"/>
                </a:solidFill>
                <a:effectLst/>
                <a:latin typeface="Arial Narrow" pitchFamily="34" charset="0"/>
                <a:cs typeface="Arial" pitchFamily="34" charset="0"/>
              </a:rPr>
              <a:t>Vlahov</a:t>
            </a:r>
            <a:r>
              <a:rPr kumimoji="0" lang="en-US" sz="800" b="1" i="0" u="none" strike="noStrike" cap="none" normalizeH="0" baseline="0" dirty="0" smtClean="0">
                <a:ln>
                  <a:noFill/>
                </a:ln>
                <a:solidFill>
                  <a:srgbClr val="FFFF00"/>
                </a:solidFill>
                <a:effectLst/>
                <a:latin typeface="Arial Narrow" pitchFamily="34" charset="0"/>
                <a:cs typeface="Arial" pitchFamily="34" charset="0"/>
              </a:rPr>
              <a:t>  bb, Skopje</a:t>
            </a:r>
          </a:p>
          <a:p>
            <a:pPr marL="0" marR="0" lvl="0" indent="0" algn="l" defTabSz="914400" rtl="0" eaLnBrk="1" fontAlgn="base" latinLnBrk="0" hangingPunct="1">
              <a:lnSpc>
                <a:spcPct val="100000"/>
              </a:lnSpc>
              <a:spcBef>
                <a:spcPct val="0"/>
              </a:spcBef>
              <a:spcAft>
                <a:spcPts val="400"/>
              </a:spcAft>
              <a:buClrTx/>
              <a:buSzTx/>
              <a:buFontTx/>
              <a:buNone/>
              <a:tabLst/>
            </a:pPr>
            <a:r>
              <a:rPr kumimoji="0" lang="en-US" sz="800" b="1" i="0" u="none" strike="noStrike" cap="none" normalizeH="0" baseline="0" dirty="0" smtClean="0">
                <a:ln>
                  <a:noFill/>
                </a:ln>
                <a:solidFill>
                  <a:srgbClr val="FFFF00"/>
                </a:solidFill>
                <a:effectLst/>
                <a:latin typeface="Arial Narrow" pitchFamily="34" charset="0"/>
                <a:cs typeface="Arial" pitchFamily="34" charset="0"/>
              </a:rPr>
              <a:t> </a:t>
            </a:r>
            <a:r>
              <a:rPr kumimoji="0" lang="es-ES" sz="800" b="1" i="0" u="none" strike="noStrike" cap="none" normalizeH="0" baseline="0" dirty="0" smtClean="0">
                <a:ln>
                  <a:noFill/>
                </a:ln>
                <a:solidFill>
                  <a:srgbClr val="FFFF00"/>
                </a:solidFill>
                <a:effectLst/>
                <a:latin typeface="Arial Narrow" pitchFamily="34" charset="0"/>
                <a:cs typeface="Arial" pitchFamily="34" charset="0"/>
              </a:rPr>
              <a:t>Tel :    +389 2 3219 850</a:t>
            </a:r>
            <a:endParaRPr kumimoji="0" lang="es-ES" sz="800" b="1" i="0" u="none" strike="noStrike" cap="none" normalizeH="0" baseline="0" dirty="0" smtClean="0">
              <a:ln>
                <a:noFill/>
              </a:ln>
              <a:solidFill>
                <a:srgbClr val="000080"/>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 name="Picture 8" descr="\\DROBO-FS\LP_Storage\002_Aktuelle Projekte\ibf\Logo_Paket\Logo_Vector\ibf_negativ_blau\ibf_logo_negativ_blau\ibf_logo_negativ_transp.png"/>
          <p:cNvPicPr>
            <a:picLocks noChangeAspect="1" noChangeArrowheads="1"/>
          </p:cNvPicPr>
          <p:nvPr userDrawn="1"/>
        </p:nvPicPr>
        <p:blipFill>
          <a:blip r:embed="rId17" cstate="print"/>
          <a:srcRect/>
          <a:stretch>
            <a:fillRect/>
          </a:stretch>
        </p:blipFill>
        <p:spPr bwMode="auto">
          <a:xfrm>
            <a:off x="6084169" y="6237312"/>
            <a:ext cx="720080" cy="632883"/>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628650" indent="-266700" algn="l" defTabSz="914400" rtl="0" eaLnBrk="1" latinLnBrk="0" hangingPunct="1">
        <a:spcBef>
          <a:spcPct val="20000"/>
        </a:spcBef>
        <a:buFont typeface="Arial" pitchFamily="34" charset="0"/>
        <a:buChar char="–"/>
        <a:defRPr sz="1800" kern="1200" baseline="0">
          <a:solidFill>
            <a:schemeClr val="tx1"/>
          </a:solidFill>
          <a:latin typeface="+mn-lt"/>
          <a:ea typeface="+mn-ea"/>
          <a:cs typeface="+mn-cs"/>
        </a:defRPr>
      </a:lvl2pPr>
      <a:lvl3pPr marL="809625"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990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116205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1700808"/>
            <a:ext cx="7772400" cy="1657350"/>
          </a:xfrm>
        </p:spPr>
        <p:txBody>
          <a:bodyPr>
            <a:normAutofit/>
          </a:bodyPr>
          <a:lstStyle/>
          <a:p>
            <a:pPr algn="ctr"/>
            <a:r>
              <a:rPr lang="mk-MK" sz="2800" dirty="0" smtClean="0"/>
              <a:t>Постапување на одбраната по приемот на обвинителниот акт</a:t>
            </a:r>
            <a:r>
              <a:rPr lang="mk-MK" sz="2800" dirty="0" smtClean="0"/>
              <a:t/>
            </a:r>
            <a:br>
              <a:rPr lang="mk-MK" sz="2800" dirty="0" smtClean="0"/>
            </a:br>
            <a:r>
              <a:rPr lang="mk-MK" sz="2800" dirty="0" smtClean="0"/>
              <a:t>Јордан Апостолски, адвокат</a:t>
            </a:r>
            <a:endParaRPr lang="mk-MK"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700808"/>
            <a:ext cx="8353425" cy="3960440"/>
          </a:xfrm>
        </p:spPr>
        <p:txBody>
          <a:bodyPr>
            <a:normAutofit fontScale="92500" lnSpcReduction="20000"/>
          </a:bodyPr>
          <a:lstStyle/>
          <a:p>
            <a:pPr marL="0" indent="0">
              <a:buNone/>
            </a:pPr>
            <a:endParaRPr lang="mk-MK" dirty="0"/>
          </a:p>
          <a:p>
            <a:pPr marL="0" indent="0">
              <a:buNone/>
            </a:pPr>
            <a:r>
              <a:rPr lang="mk-MK" b="1" dirty="0"/>
              <a:t>Рочиште за оцена на обвинителниот акт</a:t>
            </a:r>
            <a:endParaRPr lang="mk-MK" dirty="0"/>
          </a:p>
          <a:p>
            <a:r>
              <a:rPr lang="mk-MK" dirty="0"/>
              <a:t>(1) Доколку судијата или советот за оцена на обвинителниот акт смета дека е потребно одржување на рочиште заради оцена на обвинителниот акт, закажува рочиште во рок не подолг од 15 дена од приемот на приговорот против обвинителниот акт, односно по истекот на рокот за поднесување приговор против обвинителниот акт.</a:t>
            </a:r>
          </a:p>
          <a:p>
            <a:r>
              <a:rPr lang="mk-MK" dirty="0"/>
              <a:t>(2) На рочиштето се повикуваат јавниот обвинител, осомничениот и бранителот, ако осомничениот има бранител. Повиканите се предупредуваат дека недоаѓањето кога се уредно повикани не го одлага одржувањето на рочиштето. Доколку повиканите не се уредно поканети, рочиштето се одлага за 15 дена.</a:t>
            </a:r>
          </a:p>
          <a:p>
            <a:r>
              <a:rPr lang="mk-MK" dirty="0"/>
              <a:t>(3) По исклучок од ставот (2) на овој член, ако поканата на осомничениот не можела да му се достави поради промена на адреса, рочиштето ќе се одржи во негово отсуство.</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10</a:t>
            </a:fld>
            <a:endParaRPr lang="de-DE"/>
          </a:p>
        </p:txBody>
      </p:sp>
    </p:spTree>
    <p:extLst>
      <p:ext uri="{BB962C8B-B14F-4D97-AF65-F5344CB8AC3E}">
        <p14:creationId xmlns:p14="http://schemas.microsoft.com/office/powerpoint/2010/main" val="1793770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pPr marL="0" indent="0">
              <a:buNone/>
            </a:pPr>
            <a:r>
              <a:rPr lang="mk-MK" b="1" dirty="0"/>
              <a:t>Тек на рочиштето</a:t>
            </a:r>
            <a:endParaRPr lang="mk-MK" dirty="0"/>
          </a:p>
          <a:p>
            <a:r>
              <a:rPr lang="mk-MK" dirty="0"/>
              <a:t>(1) Јавниот обвинител накратко ги изнесува резултатите од истражната постапка, доказите на кои се заснова обвинителниот акт и кои го оправдуваат неговото поднесување.</a:t>
            </a:r>
          </a:p>
          <a:p>
            <a:r>
              <a:rPr lang="mk-MK" dirty="0"/>
              <a:t>(2) Осомничениот и неговиот бранител го образложуваат поднесениот приговор против обвинителниот акт, а ако приговор не бил поднесен може да укажат на доказите кои му одат во корист на осомничениот, на можните пропусти во истражната постапка или на незаконски прибавените докази, при што наведуваат во кој дел го оспоруваат обвинителниот акт. На рочиштето одбраната може да предложи листа на докази кои бара да се изведат на главната расправа.</a:t>
            </a:r>
          </a:p>
          <a:p>
            <a:r>
              <a:rPr lang="mk-MK" dirty="0"/>
              <a:t>(3) На рочиштето осомничениот може да даде изјава дека се чувствува виновен за сите или за одделни кривични дела од обвинителниот акт. Во ваков случај рочиштето продолжува согласно со одредбите од членот 334 на овој закон.</a:t>
            </a:r>
          </a:p>
          <a:p>
            <a:r>
              <a:rPr lang="mk-MK" dirty="0"/>
              <a:t>(4) Јавниот обвинител и бранителот може на наводите на спротивната странка да возвратат само еднаш.</a:t>
            </a:r>
          </a:p>
          <a:p>
            <a:r>
              <a:rPr lang="mk-MK" dirty="0"/>
              <a:t>(5) Кога судијата или советот за оцена на обвинителниот акт смета дека може да донесе одлука во однос на основаноста на обвинителниот акт го прогласува рочиштето за завршено</a:t>
            </a:r>
            <a:r>
              <a:rPr lang="mk-MK" dirty="0" smtClean="0"/>
              <a:t>.</a:t>
            </a: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11</a:t>
            </a:fld>
            <a:endParaRPr lang="de-DE"/>
          </a:p>
        </p:txBody>
      </p:sp>
    </p:spTree>
    <p:extLst>
      <p:ext uri="{BB962C8B-B14F-4D97-AF65-F5344CB8AC3E}">
        <p14:creationId xmlns:p14="http://schemas.microsoft.com/office/powerpoint/2010/main" val="750186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10000"/>
          </a:bodyPr>
          <a:lstStyle/>
          <a:p>
            <a:r>
              <a:rPr lang="mk-MK" b="1" dirty="0"/>
              <a:t>Оцена на обвинителниот акт</a:t>
            </a:r>
            <a:endParaRPr lang="mk-MK" dirty="0"/>
          </a:p>
          <a:p>
            <a:r>
              <a:rPr lang="mk-MK" dirty="0"/>
              <a:t>(1) Судијата или советот за оцена на обвинителниот акт ја оценува основаноста на обвинителниот акт во однос на сите кривични дела кога во приговорот против обвинителниот акт осомничениот не дал изјава за признавање на вината или ако дадената изјава за вина не била прифатена.</a:t>
            </a:r>
          </a:p>
          <a:p>
            <a:r>
              <a:rPr lang="mk-MK" dirty="0"/>
              <a:t>(2) Судијата или советот за оцена на обвинителниот акт оценува само одделни кривични дела од обвинителниот акт ако врз основа на прифатената предлог-спогодба советот за оцена на обвинителниот акт за одделни кривични дела од обвинителниот акт донел пресуда во смисла на членот 490 од овој закон.</a:t>
            </a:r>
          </a:p>
          <a:p>
            <a:r>
              <a:rPr lang="mk-MK" dirty="0"/>
              <a:t>(3) При оцена на обвинителниот акт, судијата или советот за оцена на обвинителниот акт го цени обвинителниот акт од аспект на наводите наведени во приговорот против обвинителниот акт, списите на предметот и доказите доставени во прилог на обвинителниот акт.</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12</a:t>
            </a:fld>
            <a:endParaRPr lang="de-DE"/>
          </a:p>
        </p:txBody>
      </p:sp>
    </p:spTree>
    <p:extLst>
      <p:ext uri="{BB962C8B-B14F-4D97-AF65-F5344CB8AC3E}">
        <p14:creationId xmlns:p14="http://schemas.microsoft.com/office/powerpoint/2010/main" val="1626583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r>
              <a:rPr lang="mk-MK" dirty="0"/>
              <a:t>(4) Ако судиј ата или советот за оцена на обвинителниот акт, по службена должност или по предлог од одбраната утврди дека во списите се наоѓаат докази во смисла на членот 12 став (2) од овој закон, донесува решение за нивно издвојување од списите на предметот. Судијата или советот за оцена на обвинителниот акт ќе обезбеди издвоените докази да се затворат во посебна обвивка и се чуваат кај судијата на претходната постапка. Издвоените докази не можат да се разгледаат, ниту можат да се користат во постапката.</a:t>
            </a:r>
          </a:p>
          <a:p>
            <a:r>
              <a:rPr lang="mk-MK" dirty="0"/>
              <a:t>(5) Против решението за издвојување на доказите дозволена е жалба до советот на повисокиот суд.</a:t>
            </a:r>
          </a:p>
          <a:p>
            <a:r>
              <a:rPr lang="mk-MK" dirty="0"/>
              <a:t>(6) Кога обвинителниот акт е одобрен во однос на одделни кривични дела, судијата или советот за оцена на обвинителниот акт ќе донесе решение за раздвојување на постапката во однос на она кривично дело или оној осомничен во однос на кои обвинителниот акт е потврден.</a:t>
            </a:r>
          </a:p>
          <a:p>
            <a:r>
              <a:rPr lang="mk-MK" dirty="0"/>
              <a:t>(7) Судијата или советот за оцена на обвинителниот акт при одобрување на сите или одделни кривични дела од обвинителниот акт со посебно решение ќе одлучи и во однос на предлозите за спојување или раздвојување на постапката. Против ова решение не е дозволена посебна жалба.</a:t>
            </a: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13</a:t>
            </a:fld>
            <a:endParaRPr lang="de-DE"/>
          </a:p>
        </p:txBody>
      </p:sp>
    </p:spTree>
    <p:extLst>
      <p:ext uri="{BB962C8B-B14F-4D97-AF65-F5344CB8AC3E}">
        <p14:creationId xmlns:p14="http://schemas.microsoft.com/office/powerpoint/2010/main" val="1913320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r>
              <a:rPr lang="mk-MK" b="1" dirty="0"/>
              <a:t>Основи за одбивање на обвинителниот акт како неоснован</a:t>
            </a:r>
            <a:endParaRPr lang="mk-MK" dirty="0"/>
          </a:p>
          <a:p>
            <a:r>
              <a:rPr lang="mk-MK" dirty="0"/>
              <a:t>(1) Судијата или советот за оцена на обвинителниот акт со посебно решение ќе го одбие обвинителниот акт како неоснован во однос на сите или одделни кривични дела, ако утврди дека: </a:t>
            </a:r>
            <a:br>
              <a:rPr lang="mk-MK" dirty="0"/>
            </a:br>
            <a:r>
              <a:rPr lang="mk-MK" dirty="0"/>
              <a:t>1) делото што е предмет на обвинителниот акт не е кривично дело; </a:t>
            </a:r>
            <a:br>
              <a:rPr lang="mk-MK" dirty="0"/>
            </a:br>
            <a:r>
              <a:rPr lang="mk-MK" dirty="0"/>
              <a:t>2) постојат околности што ја исклучуваат кривичната одговорност, а нема основ за примена на мерки на безбедност; </a:t>
            </a:r>
            <a:br>
              <a:rPr lang="mk-MK" dirty="0"/>
            </a:br>
            <a:r>
              <a:rPr lang="mk-MK" dirty="0"/>
              <a:t>3) нема барање од овластен тужител, предлог на оштетениот или одобрение од надлежен државен орган, ако е тоа потребно според законот, или дека постојат околности што го исклучуваат гонењето или </a:t>
            </a:r>
            <a:br>
              <a:rPr lang="mk-MK" dirty="0"/>
            </a:br>
            <a:r>
              <a:rPr lang="mk-MK" dirty="0"/>
              <a:t>4) нема доволно докази во прилог на обвинението.</a:t>
            </a:r>
          </a:p>
          <a:p>
            <a:r>
              <a:rPr lang="mk-MK" dirty="0"/>
              <a:t>(2) Кога судијата или советот за оцена на обвинителниот акт ќе донесе решение во смисла на ставот (1) од овој член ги доставува списите до јавниот обвинител.</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14</a:t>
            </a:fld>
            <a:endParaRPr lang="de-DE"/>
          </a:p>
        </p:txBody>
      </p:sp>
    </p:spTree>
    <p:extLst>
      <p:ext uri="{BB962C8B-B14F-4D97-AF65-F5344CB8AC3E}">
        <p14:creationId xmlns:p14="http://schemas.microsoft.com/office/powerpoint/2010/main" val="1518569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mk-MK" b="1" dirty="0"/>
              <a:t>Образложение на решението за одобрување на обвинителниот акт</a:t>
            </a:r>
            <a:endParaRPr lang="mk-MK" sz="1400" dirty="0"/>
          </a:p>
          <a:p>
            <a:r>
              <a:rPr lang="mk-MK" dirty="0"/>
              <a:t>(1) Решението со кое судијата или советот за оцена на обвинителниот акт го одобрува обвинителниот акт во целост или делумно мора да биде образложено. Со образложението не смее да се прејудицира решавањето на прашањата што ќе бидат предмет на испитување и оцена на главната расправа.</a:t>
            </a:r>
            <a:endParaRPr lang="mk-MK" sz="3200" dirty="0"/>
          </a:p>
          <a:p>
            <a:r>
              <a:rPr lang="mk-MK" dirty="0"/>
              <a:t>(2) При донесување на решението за одобрување на обвинителниот акт судијата или советот за оцена на обвинителниот акт не е врзан за правната квалификација на делото кое јавниот обвинител ја навел во обвинителниот акт.</a:t>
            </a:r>
            <a:endParaRPr lang="mk-MK" sz="3200" dirty="0"/>
          </a:p>
          <a:p>
            <a:pPr marL="361950" lvl="1"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15</a:t>
            </a:fld>
            <a:endParaRPr lang="de-DE"/>
          </a:p>
        </p:txBody>
      </p:sp>
    </p:spTree>
    <p:extLst>
      <p:ext uri="{BB962C8B-B14F-4D97-AF65-F5344CB8AC3E}">
        <p14:creationId xmlns:p14="http://schemas.microsoft.com/office/powerpoint/2010/main" val="1518569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b="1" dirty="0"/>
              <a:t>Клаузула за одобрување на обвинителен акт</a:t>
            </a:r>
            <a:endParaRPr lang="mk-MK" dirty="0"/>
          </a:p>
          <a:p>
            <a:r>
              <a:rPr lang="mk-MK" dirty="0"/>
              <a:t>Кога не е поднесен приговор против обвинителниот акт а судијата, односно советот за оцена на обвинителниот акт не оценил дека има потреба од одржување рочиште, по истек на рокот од осум дена од доставување на обвинителниот акт на осомничениот, го одобрува обвинителниот акт со клаузула за одобрување.</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16</a:t>
            </a:fld>
            <a:endParaRPr lang="de-DE"/>
          </a:p>
        </p:txBody>
      </p:sp>
    </p:spTree>
    <p:extLst>
      <p:ext uri="{BB962C8B-B14F-4D97-AF65-F5344CB8AC3E}">
        <p14:creationId xmlns:p14="http://schemas.microsoft.com/office/powerpoint/2010/main" val="1518569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b="1" dirty="0"/>
              <a:t>Право на жалба од јавниот обвинител</a:t>
            </a:r>
            <a:endParaRPr lang="mk-MK" dirty="0"/>
          </a:p>
          <a:p>
            <a:r>
              <a:rPr lang="mk-MK" dirty="0"/>
              <a:t>Против решението на судијата или советот за оцена на обвинителниот акт со кое се прогласиле за ненадлежни и против решението со кое обвинителниот акт е оценет како неоснован во однос на сите или одделни кривични дела дозволена е жалба на јавниот обвинител до советот на повисокиот суд.</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17</a:t>
            </a:fld>
            <a:endParaRPr lang="de-DE"/>
          </a:p>
        </p:txBody>
      </p:sp>
    </p:spTree>
    <p:extLst>
      <p:ext uri="{BB962C8B-B14F-4D97-AF65-F5344CB8AC3E}">
        <p14:creationId xmlns:p14="http://schemas.microsoft.com/office/powerpoint/2010/main" val="500584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mk-MK" b="1" dirty="0"/>
              <a:t>Откажување од обвинителниот акт</a:t>
            </a:r>
            <a:endParaRPr lang="mk-MK" dirty="0"/>
          </a:p>
          <a:p>
            <a:r>
              <a:rPr lang="mk-MK" dirty="0"/>
              <a:t>(1) Јавниот обвинител може да се откаже од обвинителниот акт пред донесување одлука за неговото одобрување.</a:t>
            </a:r>
          </a:p>
          <a:p>
            <a:r>
              <a:rPr lang="mk-MK" dirty="0"/>
              <a:t>(2) По откажувањето на јавниот обвинител во смисла на ставот (1) на овој член, судијата, односно советот за оцена на обвинителниот акт носи решение за запирање на постапката, за што веднаш се известува осомничениот и неговиот бранител.</a:t>
            </a:r>
          </a:p>
          <a:p>
            <a:r>
              <a:rPr lang="mk-MK" dirty="0"/>
              <a:t>(3) Решението за запирање на постапката од ставот (2) на овој член му се доставува на оштетениот со поука дека може во рок од осум дена да поднесе </a:t>
            </a:r>
            <a:r>
              <a:rPr lang="mk-MK" dirty="0" smtClean="0"/>
              <a:t>жалба (приговор) </a:t>
            </a:r>
            <a:r>
              <a:rPr lang="mk-MK" dirty="0"/>
              <a:t>до непосредно повисокиот јавен обвинител.</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18</a:t>
            </a:fld>
            <a:endParaRPr lang="de-DE"/>
          </a:p>
        </p:txBody>
      </p:sp>
    </p:spTree>
    <p:extLst>
      <p:ext uri="{BB962C8B-B14F-4D97-AF65-F5344CB8AC3E}">
        <p14:creationId xmlns:p14="http://schemas.microsoft.com/office/powerpoint/2010/main" val="1172149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mk-MK" b="1" dirty="0"/>
              <a:t>Привилегија на здружување (Beneficium cohaesionis)</a:t>
            </a:r>
            <a:endParaRPr lang="mk-MK" dirty="0"/>
          </a:p>
          <a:p>
            <a:r>
              <a:rPr lang="mk-MK" dirty="0"/>
              <a:t>Ако од повеќе осомничени само некои поднеле приговор против обвинителниот акт, а причините поради кои судијата или советот за оцена на обвинителниот акт нашол дека обвинителниот акт е неоснован им користат и на некои од осомничените што не поднеле приговор, судијата или советот за оцена на обвинителниот акт по службена должност ќе постапи како и тие да поднеле приговори.</a:t>
            </a:r>
          </a:p>
          <a:p>
            <a:endParaRPr lang="mk-MK" dirty="0" smtClean="0"/>
          </a:p>
          <a:p>
            <a:endParaRPr lang="mk-MK" dirty="0" smtClean="0"/>
          </a:p>
          <a:p>
            <a:endParaRPr lang="mk-MK" dirty="0" smtClean="0"/>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19</a:t>
            </a:fld>
            <a:endParaRPr lang="de-DE"/>
          </a:p>
        </p:txBody>
      </p:sp>
    </p:spTree>
    <p:extLst>
      <p:ext uri="{BB962C8B-B14F-4D97-AF65-F5344CB8AC3E}">
        <p14:creationId xmlns:p14="http://schemas.microsoft.com/office/powerpoint/2010/main" val="2968721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b="1" dirty="0"/>
              <a:t>Постапување на осомничениот по приемот на обвинителниот акт</a:t>
            </a:r>
            <a:endParaRPr lang="mk-MK" dirty="0"/>
          </a:p>
          <a:p>
            <a:r>
              <a:rPr lang="mk-MK" dirty="0" smtClean="0"/>
              <a:t>(</a:t>
            </a:r>
            <a:r>
              <a:rPr lang="mk-MK" dirty="0"/>
              <a:t>1) По приемот на обвинителниот акт осомничениот: </a:t>
            </a:r>
            <a:br>
              <a:rPr lang="mk-MK" dirty="0"/>
            </a:br>
            <a:r>
              <a:rPr lang="mk-MK" dirty="0"/>
              <a:t>1) може да поднесе приговор против обвинителниот акт согласно со членот 327 од </a:t>
            </a:r>
            <a:r>
              <a:rPr lang="mk-MK" dirty="0" smtClean="0"/>
              <a:t>ЗКП или</a:t>
            </a:r>
            <a:r>
              <a:rPr lang="mk-MK" dirty="0"/>
              <a:t> </a:t>
            </a:r>
            <a:br>
              <a:rPr lang="mk-MK" dirty="0"/>
            </a:br>
            <a:r>
              <a:rPr lang="mk-MK" dirty="0"/>
              <a:t>2) може да поднесе изјава за признавање на вината согласно со членот 329 од </a:t>
            </a:r>
            <a:r>
              <a:rPr lang="mk-MK" dirty="0" smtClean="0"/>
              <a:t>ЗКП или</a:t>
            </a:r>
            <a:r>
              <a:rPr lang="mk-MK" dirty="0"/>
              <a:t> </a:t>
            </a:r>
            <a:br>
              <a:rPr lang="mk-MK" dirty="0"/>
            </a:br>
            <a:r>
              <a:rPr lang="mk-MK" dirty="0"/>
              <a:t>3) доставува листа на докази кои предлага да се изведат на главната расправа.</a:t>
            </a:r>
          </a:p>
          <a:p>
            <a:r>
              <a:rPr lang="mk-MK" dirty="0"/>
              <a:t>(2) Листата од ставот (1) точка 3 на овој член, судот без одлагање ја доставува до јавниот обвинител.</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a:t>
            </a:fld>
            <a:endParaRPr lang="de-D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mk-MK" b="1" dirty="0"/>
              <a:t>Влегување на обвинителниот акт во равна сила</a:t>
            </a:r>
            <a:endParaRPr lang="mk-MK" dirty="0"/>
          </a:p>
          <a:p>
            <a:r>
              <a:rPr lang="mk-MK" dirty="0"/>
              <a:t>Обвинителниот акт влегува во правна сила со денот на донесувањето на решението за негово одобрување, односно со впишување на клаузулата за одобрување на обвинителниот акт.</a:t>
            </a:r>
          </a:p>
          <a:p>
            <a:pPr marL="0" indent="0">
              <a:buNone/>
            </a:pPr>
            <a:endParaRPr lang="mk-MK" dirty="0" smtClean="0"/>
          </a:p>
          <a:p>
            <a:r>
              <a:rPr lang="mk-MK" b="1" dirty="0"/>
              <a:t>Упатување на судење</a:t>
            </a:r>
            <a:endParaRPr lang="mk-MK" dirty="0"/>
          </a:p>
          <a:p>
            <a:r>
              <a:rPr lang="mk-MK" dirty="0"/>
              <a:t>(1) Обвинителниот акт, решението за негово одобрување, доставените материјални докази и листата на докази кои странките предлагаат да се изведат, се доставуваат до надлежниот суд.</a:t>
            </a:r>
          </a:p>
          <a:p>
            <a:r>
              <a:rPr lang="mk-MK" dirty="0"/>
              <a:t>(2) Записниците и снимките од испитувањето на лица се враќаат на јавниот обвинител.</a:t>
            </a:r>
          </a:p>
          <a:p>
            <a:pPr marL="0" indent="0">
              <a:buNone/>
            </a:pPr>
            <a:endParaRPr lang="mk-MK" dirty="0" smtClean="0"/>
          </a:p>
          <a:p>
            <a:endParaRPr lang="mk-MK" dirty="0" smtClean="0"/>
          </a:p>
          <a:p>
            <a:endParaRPr lang="mk-MK" dirty="0" smtClean="0"/>
          </a:p>
          <a:p>
            <a:endParaRPr lang="mk-MK" dirty="0" smtClean="0"/>
          </a:p>
          <a:p>
            <a:endParaRPr lang="mk-MK" dirty="0" smtClean="0"/>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20</a:t>
            </a:fld>
            <a:endParaRPr lang="de-DE"/>
          </a:p>
        </p:txBody>
      </p:sp>
    </p:spTree>
    <p:extLst>
      <p:ext uri="{BB962C8B-B14F-4D97-AF65-F5344CB8AC3E}">
        <p14:creationId xmlns:p14="http://schemas.microsoft.com/office/powerpoint/2010/main" val="938496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20000"/>
          </a:bodyPr>
          <a:lstStyle/>
          <a:p>
            <a:r>
              <a:rPr lang="mk-MK" b="1" dirty="0"/>
              <a:t>Тек на рочиштето кога има изјава за признавање на вината</a:t>
            </a:r>
            <a:endParaRPr lang="mk-MK" dirty="0"/>
          </a:p>
          <a:p>
            <a:r>
              <a:rPr lang="mk-MK" dirty="0"/>
              <a:t>(1) Ако осомничениот кој има бранител поднел изјава за признавање на вина во однос на сите или одделни кривични дела содржани во обвинителниот акт, односно дал ваква изјава на рочиштето, судијата или советот за оцена на обвинителниот акт проверува дали: </a:t>
            </a:r>
            <a:br>
              <a:rPr lang="mk-MK" dirty="0"/>
            </a:br>
            <a:r>
              <a:rPr lang="mk-MK" dirty="0"/>
              <a:t>1) изјавата за признавање вина е дадена доброволно, свесно и со разбирање на последиците од неа, вклучувајќи ги и последиците сврзани за имотноправното побарување и трошоците на кривичната постапка и </a:t>
            </a:r>
            <a:br>
              <a:rPr lang="mk-MK" dirty="0"/>
            </a:br>
            <a:r>
              <a:rPr lang="mk-MK" dirty="0"/>
              <a:t>2) постојат доволно докази за вината на осомничениот.</a:t>
            </a:r>
          </a:p>
          <a:p>
            <a:r>
              <a:rPr lang="mk-MK" dirty="0"/>
              <a:t>(2) Изјавата за признавање на вината се внесува во записник.</a:t>
            </a:r>
          </a:p>
          <a:p>
            <a:r>
              <a:rPr lang="mk-MK" dirty="0"/>
              <a:t>(3) Ако судијата или советот за оцена на обвинителниот акт ја прифати изјавата за признавање на вината, по предлог од осомничениот и неговиот бранител или на предлог од јавниот обвинител може да се бара одлагање на рочиштето заради спроведување постапка за спогодување и доставување предлог-спогодба согласно со одредбите од членот 483 до 490 на </a:t>
            </a:r>
            <a:r>
              <a:rPr lang="mk-MK" dirty="0" smtClean="0"/>
              <a:t>ЗКП</a:t>
            </a:r>
            <a:endParaRPr lang="mk-MK" dirty="0"/>
          </a:p>
          <a:p>
            <a:endParaRPr lang="mk-MK" dirty="0" smtClean="0"/>
          </a:p>
          <a:p>
            <a:endParaRPr lang="mk-MK" dirty="0" smtClean="0"/>
          </a:p>
          <a:p>
            <a:endParaRPr lang="mk-MK" dirty="0" smtClean="0"/>
          </a:p>
          <a:p>
            <a:endParaRPr lang="mk-MK" dirty="0" smtClean="0"/>
          </a:p>
          <a:p>
            <a:endParaRPr lang="mk-MK" dirty="0" smtClean="0"/>
          </a:p>
          <a:p>
            <a:endParaRPr lang="mk-MK" dirty="0" smtClean="0"/>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21</a:t>
            </a:fld>
            <a:endParaRPr lang="de-DE"/>
          </a:p>
        </p:txBody>
      </p:sp>
    </p:spTree>
    <p:extLst>
      <p:ext uri="{BB962C8B-B14F-4D97-AF65-F5344CB8AC3E}">
        <p14:creationId xmlns:p14="http://schemas.microsoft.com/office/powerpoint/2010/main" val="849999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r>
              <a:rPr lang="mk-MK" dirty="0"/>
              <a:t>4) Во случај на предлог од ставот (3) на овој член судијата или советот за оцена на обвинителниот акт го одлага рочиштето за период од 15 дена и определува датум за наредното рочиште.</a:t>
            </a:r>
          </a:p>
          <a:p>
            <a:r>
              <a:rPr lang="mk-MK" dirty="0"/>
              <a:t>(5) Ако судијата или советот за оцена на обвинителниот акт не ја прифати изјавата за признавање вина тоа го констатира на записник, ги запознава присутните странки и рочиштето за оцена на обвинителниот акт продолжува.</a:t>
            </a:r>
          </a:p>
          <a:p>
            <a:r>
              <a:rPr lang="mk-MK" dirty="0"/>
              <a:t>(6) Поднесената изјава за признавање на вината, односно записникот во кој е содржана изјавата за признавање на вината која судијата или советот за оцена на обвинителниот акт не ја прифатил не може да се користат како доказ во натамошната кривична постапка. Судијата или советот за оцена на обвинителниот акт ќе обезбеди поднесокот, односно записникот со изјавата за признавање на вината да се затвори во посебна обвивка и да се издвои од списите на предметот.</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22</a:t>
            </a:fld>
            <a:endParaRPr lang="de-DE"/>
          </a:p>
        </p:txBody>
      </p:sp>
    </p:spTree>
    <p:extLst>
      <p:ext uri="{BB962C8B-B14F-4D97-AF65-F5344CB8AC3E}">
        <p14:creationId xmlns:p14="http://schemas.microsoft.com/office/powerpoint/2010/main" val="8717197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20000"/>
          </a:bodyPr>
          <a:lstStyle/>
          <a:p>
            <a:r>
              <a:rPr lang="mk-MK" b="1" dirty="0"/>
              <a:t>Поднесување на предлог-спогодба</a:t>
            </a:r>
            <a:endParaRPr lang="mk-MK" dirty="0"/>
          </a:p>
          <a:p>
            <a:r>
              <a:rPr lang="mk-MK" dirty="0"/>
              <a:t>(1) Ако на рочиштето за поднесување на предлог-спогодба, јавниот обвинител и осомничениот и неговиот бранител поднесат предлог-спогодба со елементи предвидени во членот 485 од овој закон, судијата или советот за оцена на обвинителниот акт ја оценува предлог-спогодбата.</a:t>
            </a:r>
          </a:p>
          <a:p>
            <a:r>
              <a:rPr lang="mk-MK" dirty="0"/>
              <a:t>(2) Ако ја прифати предлог-спогодбата, судијата или советот за оцена на обвинителниот акт донесува пресуда согласно членот 490 од овој закон.</a:t>
            </a:r>
          </a:p>
          <a:p>
            <a:r>
              <a:rPr lang="mk-MK" dirty="0"/>
              <a:t>(3) Ако не ја прифати предлог-спогодбата, судијата или советот за оцена на обвинителниот акт донесува решение за неприфаќање на предлог-спогодбата и одлучува во однос на обвинителниот акт.</a:t>
            </a:r>
          </a:p>
          <a:p>
            <a:r>
              <a:rPr lang="mk-MK" dirty="0"/>
              <a:t>(4) Предлог-спогодбата која не е прифатена не може да се користи како доказ во натамошната кривична постапка. Судијата или советот за оцена на обвинителниот акт ќе обезбеди записникот со изјавата за признавање на вината и предлог-спогодбата да се затворат во посебна обвивка која ќе се издвои од списите на предметот, во смисла на членот 334 став (6) од овој закон.</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23</a:t>
            </a:fld>
            <a:endParaRPr lang="de-DE"/>
          </a:p>
        </p:txBody>
      </p:sp>
    </p:spTree>
    <p:extLst>
      <p:ext uri="{BB962C8B-B14F-4D97-AF65-F5344CB8AC3E}">
        <p14:creationId xmlns:p14="http://schemas.microsoft.com/office/powerpoint/2010/main" val="8717197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9512" y="1844824"/>
            <a:ext cx="7772400" cy="1657350"/>
          </a:xfrm>
        </p:spPr>
        <p:txBody>
          <a:bodyPr/>
          <a:lstStyle/>
          <a:p>
            <a:r>
              <a:rPr lang="mk-MK" dirty="0" smtClean="0"/>
              <a:t>БЛАГОДАРИМЕ НА ВНИМАНИЕТО</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mk-MK" b="1" dirty="0"/>
              <a:t>Приговор против обвинителниот акт</a:t>
            </a:r>
            <a:endParaRPr lang="mk-MK" dirty="0"/>
          </a:p>
          <a:p>
            <a:r>
              <a:rPr lang="mk-MK" dirty="0"/>
              <a:t>(1) Осомничениот има право да поднесе писмен приговор против обвинителниот акт во рок од осум дена од прием на обвинителниот акт.</a:t>
            </a:r>
          </a:p>
          <a:p>
            <a:r>
              <a:rPr lang="mk-MK" dirty="0"/>
              <a:t>(2) Приговор на обвинителниот акт може да поднесе и бранителот на осомничениот без изречно овластување од осомничениот, но не и против неговата волја.</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3</a:t>
            </a:fld>
            <a:endParaRPr lang="de-DE"/>
          </a:p>
        </p:txBody>
      </p:sp>
    </p:spTree>
    <p:extLst>
      <p:ext uri="{BB962C8B-B14F-4D97-AF65-F5344CB8AC3E}">
        <p14:creationId xmlns:p14="http://schemas.microsoft.com/office/powerpoint/2010/main" val="4161564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mk-MK" b="1" dirty="0"/>
              <a:t>Изјава за признавање на вината</a:t>
            </a:r>
            <a:endParaRPr lang="mk-MK" dirty="0"/>
          </a:p>
          <a:p>
            <a:r>
              <a:rPr lang="mk-MK" dirty="0"/>
              <a:t>Обвинетиот може да поднесе изјава за признавање на вина во однос на сите или одделни кривични дела содржани во обвинителниот акт во рок од осум дена од приемот на обвинителниот акт.</a:t>
            </a:r>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4</a:t>
            </a:fld>
            <a:endParaRPr lang="de-DE"/>
          </a:p>
        </p:txBody>
      </p:sp>
    </p:spTree>
    <p:extLst>
      <p:ext uri="{BB962C8B-B14F-4D97-AF65-F5344CB8AC3E}">
        <p14:creationId xmlns:p14="http://schemas.microsoft.com/office/powerpoint/2010/main" val="3957179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mk-MK" b="1" dirty="0" smtClean="0"/>
              <a:t>Содржина на приговорот против обвинителнито акт</a:t>
            </a:r>
          </a:p>
          <a:p>
            <a:r>
              <a:rPr lang="mk-MK" dirty="0" smtClean="0"/>
              <a:t>Треба да ги содржи елементите кои важат за сите поднесоци</a:t>
            </a:r>
          </a:p>
          <a:p>
            <a:r>
              <a:rPr lang="mk-MK" dirty="0" smtClean="0"/>
              <a:t>Се наведува во кој дел се оспорува обвинителниот акт,</a:t>
            </a:r>
          </a:p>
          <a:p>
            <a:r>
              <a:rPr lang="mk-MK" dirty="0" smtClean="0"/>
              <a:t>Се наведуваат пропустите на истражната постапка,</a:t>
            </a:r>
          </a:p>
          <a:p>
            <a:r>
              <a:rPr lang="mk-MK" dirty="0" smtClean="0"/>
              <a:t>Незаконски прибавени докази</a:t>
            </a:r>
          </a:p>
          <a:p>
            <a:r>
              <a:rPr lang="mk-MK" dirty="0" smtClean="0"/>
              <a:t>Можна подготвеност </a:t>
            </a:r>
            <a:r>
              <a:rPr lang="mk-MK" dirty="0"/>
              <a:t>за давање изјава за признавање на вината во однос на сите или одделни кривични дела од обвинителниот акт</a:t>
            </a:r>
            <a:r>
              <a:rPr lang="mk-MK" dirty="0" smtClean="0"/>
              <a:t>., член 330 од ЗКП</a:t>
            </a:r>
            <a:endParaRPr lang="mk-MK" dirty="0"/>
          </a:p>
          <a:p>
            <a:endParaRPr lang="mk-MK" dirty="0"/>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5</a:t>
            </a:fld>
            <a:endParaRPr lang="de-DE"/>
          </a:p>
        </p:txBody>
      </p:sp>
    </p:spTree>
    <p:extLst>
      <p:ext uri="{BB962C8B-B14F-4D97-AF65-F5344CB8AC3E}">
        <p14:creationId xmlns:p14="http://schemas.microsoft.com/office/powerpoint/2010/main" val="1908155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mk-MK" b="1" dirty="0" smtClean="0"/>
              <a:t>Обвинителниот акт може да се оспорува во делот </a:t>
            </a:r>
            <a:r>
              <a:rPr lang="mk-MK" b="1" dirty="0"/>
              <a:t>на </a:t>
            </a:r>
            <a:endParaRPr lang="mk-MK" b="1" dirty="0" smtClean="0"/>
          </a:p>
          <a:p>
            <a:r>
              <a:rPr lang="mk-MK" dirty="0"/>
              <a:t>О</a:t>
            </a:r>
            <a:r>
              <a:rPr lang="mk-MK" dirty="0" smtClean="0"/>
              <a:t>писот на делото од кои произлегуваат законските обележја на кривичното дело, </a:t>
            </a:r>
          </a:p>
          <a:p>
            <a:r>
              <a:rPr lang="mk-MK" dirty="0" smtClean="0"/>
              <a:t>Времето, местото и начинот на извршувањето на кривичното дело,</a:t>
            </a:r>
          </a:p>
          <a:p>
            <a:r>
              <a:rPr lang="mk-MK" dirty="0"/>
              <a:t>П</a:t>
            </a:r>
            <a:r>
              <a:rPr lang="mk-MK" dirty="0" smtClean="0"/>
              <a:t>редметот </a:t>
            </a:r>
            <a:r>
              <a:rPr lang="mk-MK" dirty="0"/>
              <a:t>на кој е извршено кривичното </a:t>
            </a:r>
            <a:r>
              <a:rPr lang="mk-MK" dirty="0" smtClean="0"/>
              <a:t>дело ???</a:t>
            </a:r>
          </a:p>
          <a:p>
            <a:r>
              <a:rPr lang="mk-MK" dirty="0" smtClean="0"/>
              <a:t>Средството со кое е извршено кривичното дело,</a:t>
            </a:r>
          </a:p>
          <a:p>
            <a:r>
              <a:rPr lang="mk-MK" dirty="0" smtClean="0"/>
              <a:t>Погрешна примена на материјалното право</a:t>
            </a:r>
          </a:p>
          <a:p>
            <a:r>
              <a:rPr lang="mk-MK" dirty="0" smtClean="0"/>
              <a:t>Ненадлежност</a:t>
            </a:r>
            <a:endParaRPr lang="mk-MK" dirty="0"/>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6</a:t>
            </a:fld>
            <a:endParaRPr lang="de-DE"/>
          </a:p>
        </p:txBody>
      </p:sp>
    </p:spTree>
    <p:extLst>
      <p:ext uri="{BB962C8B-B14F-4D97-AF65-F5344CB8AC3E}">
        <p14:creationId xmlns:p14="http://schemas.microsoft.com/office/powerpoint/2010/main" val="148517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mk-MK" b="1" u="sng" dirty="0" smtClean="0"/>
              <a:t>ОД АСПЕКТ НА ОДБРАНАТА ПОДОБРО Е ДА НЕ СЕ ПИШУВА ПРИГОВОР НА ОБВИНИТЕЛЕН АКТ</a:t>
            </a:r>
          </a:p>
          <a:p>
            <a:pPr marL="0" indent="0">
              <a:buNone/>
            </a:pPr>
            <a:endParaRPr lang="mk-MK" b="1" u="sng" dirty="0"/>
          </a:p>
          <a:p>
            <a:pPr marL="0" indent="0">
              <a:buNone/>
            </a:pPr>
            <a:r>
              <a:rPr lang="mk-MK" b="1" u="sng" dirty="0" smtClean="0"/>
              <a:t>НЕМА ОБРАЗЛОЖЕНИЕ ОБВИНИТЕЛНИОТ АКТ, И НЕМА ЗАЕМНО ПРИФАТЛИВИ ФАКТИ,</a:t>
            </a:r>
          </a:p>
          <a:p>
            <a:pPr marL="0" indent="0">
              <a:buNone/>
            </a:pPr>
            <a:r>
              <a:rPr lang="mk-MK" b="1" u="sng" dirty="0" smtClean="0"/>
              <a:t>НЕМА ПРЕТПРЕТРЕСЕН ПОДНЕСОК ВО КОЈ СТРАНКИТЕ ЌЕ ГИ ОБРАЗЛОЖАТ ФАКТИТЕ, ДОКАЗИТЕ И АРГУМЕНТИТЕ</a:t>
            </a:r>
          </a:p>
          <a:p>
            <a:pPr marL="0" indent="0">
              <a:buNone/>
            </a:pPr>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7</a:t>
            </a:fld>
            <a:endParaRPr lang="de-DE"/>
          </a:p>
        </p:txBody>
      </p:sp>
    </p:spTree>
    <p:extLst>
      <p:ext uri="{BB962C8B-B14F-4D97-AF65-F5344CB8AC3E}">
        <p14:creationId xmlns:p14="http://schemas.microsoft.com/office/powerpoint/2010/main" val="2320123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mk-MK" b="1" dirty="0"/>
              <a:t>Начин на постапување при оцена на обвинителниот акт</a:t>
            </a:r>
            <a:endParaRPr lang="mk-MK" dirty="0"/>
          </a:p>
          <a:p>
            <a:r>
              <a:rPr lang="mk-MK" dirty="0"/>
              <a:t>(1) Оцената на обвинителниот акт судијата за оцена на обвинителниот акт ја врши самостојно, а советот за оцена на обвинителниот акт ја врши на седница на советот.</a:t>
            </a:r>
          </a:p>
          <a:p>
            <a:r>
              <a:rPr lang="mk-MK" dirty="0"/>
              <a:t>(2) Судијата или советот за оцена на обвинителниот акт контролата на обвинителниот акт може да ја вршат и на рочиште.</a:t>
            </a:r>
          </a:p>
          <a:p>
            <a:r>
              <a:rPr lang="mk-MK" dirty="0"/>
              <a:t>(3) Рочиште за оцена на обвинителниот акт се одржува кога судијата или советот за оцена на обвинителниот акт ќе оцени дека е потребно тоа или кога во поднесениот приговор против обвинителниот акт осомничениот навел подготвеност за давање изјава за признавање на вината во однос на сите или одделни кривични дела од обвинителниот акт.</a:t>
            </a:r>
          </a:p>
          <a:p>
            <a:endParaRPr lang="mk-MK" dirty="0"/>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8</a:t>
            </a:fld>
            <a:endParaRPr lang="de-DE"/>
          </a:p>
        </p:txBody>
      </p:sp>
    </p:spTree>
    <p:extLst>
      <p:ext uri="{BB962C8B-B14F-4D97-AF65-F5344CB8AC3E}">
        <p14:creationId xmlns:p14="http://schemas.microsoft.com/office/powerpoint/2010/main" val="4275486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mk-MK" b="1" dirty="0"/>
              <a:t>Седница на советот за оцена на обвинителниот акт</a:t>
            </a:r>
            <a:endParaRPr lang="mk-MK" dirty="0"/>
          </a:p>
          <a:p>
            <a:r>
              <a:rPr lang="mk-MK" dirty="0"/>
              <a:t>(1) Советот закажува седница во рок од осум дена од приемот на приговорот против обвинителниот акт, односно по истекот на рокот за поднесување приговор против обвинителниот акт.</a:t>
            </a:r>
          </a:p>
          <a:p>
            <a:r>
              <a:rPr lang="mk-MK" dirty="0"/>
              <a:t>(2) На седницата советот ги цени наводите наведени во приговорот против обвинителниот акт и основаноста на обвинителниот акт во однос на списите и доказите приложени кон него од страна на јавниот обвинител.</a:t>
            </a:r>
          </a:p>
          <a:p>
            <a:r>
              <a:rPr lang="mk-MK" dirty="0"/>
              <a:t>(3) По одржаната седница советот може да донесе една од одлуките наведени во членовите 336 и 337 од овој закон.</a:t>
            </a:r>
          </a:p>
          <a:p>
            <a:pPr marL="0" indent="0">
              <a:buNone/>
            </a:pPr>
            <a:endParaRPr lang="mk-MK" dirty="0" smtClean="0"/>
          </a:p>
          <a:p>
            <a:endParaRPr lang="mk-MK" dirty="0"/>
          </a:p>
        </p:txBody>
      </p:sp>
      <p:sp>
        <p:nvSpPr>
          <p:cNvPr id="8" name="Slide Number Placeholder 7"/>
          <p:cNvSpPr>
            <a:spLocks noGrp="1"/>
          </p:cNvSpPr>
          <p:nvPr>
            <p:ph type="sldNum" sz="quarter" idx="12"/>
          </p:nvPr>
        </p:nvSpPr>
        <p:spPr/>
        <p:txBody>
          <a:bodyPr/>
          <a:lstStyle/>
          <a:p>
            <a:fld id="{4A4F81FB-8C31-45D0-9F2F-16922F4D87AC}" type="slidenum">
              <a:rPr lang="de-DE" smtClean="0"/>
              <a:pPr/>
              <a:t>9</a:t>
            </a:fld>
            <a:endParaRPr lang="de-DE"/>
          </a:p>
        </p:txBody>
      </p:sp>
    </p:spTree>
    <p:extLst>
      <p:ext uri="{BB962C8B-B14F-4D97-AF65-F5344CB8AC3E}">
        <p14:creationId xmlns:p14="http://schemas.microsoft.com/office/powerpoint/2010/main" val="2320123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ibf_slide_master">
  <a:themeElements>
    <a:clrScheme name="IBF">
      <a:dk1>
        <a:sysClr val="windowText" lastClr="000000"/>
      </a:dk1>
      <a:lt1>
        <a:sysClr val="window" lastClr="FFFFFF"/>
      </a:lt1>
      <a:dk2>
        <a:srgbClr val="07265E"/>
      </a:dk2>
      <a:lt2>
        <a:srgbClr val="DADFE7"/>
      </a:lt2>
      <a:accent1>
        <a:srgbClr val="004686"/>
      </a:accent1>
      <a:accent2>
        <a:srgbClr val="0064B0"/>
      </a:accent2>
      <a:accent3>
        <a:srgbClr val="00A2FF"/>
      </a:accent3>
      <a:accent4>
        <a:srgbClr val="5DBAE6"/>
      </a:accent4>
      <a:accent5>
        <a:srgbClr val="D9E5EF"/>
      </a:accent5>
      <a:accent6>
        <a:srgbClr val="D9F2FA"/>
      </a:accent6>
      <a:hlink>
        <a:srgbClr val="7F7F7F"/>
      </a:hlink>
      <a:folHlink>
        <a:srgbClr val="BFBFBF"/>
      </a:folHlink>
    </a:clrScheme>
    <a:fontScheme name="ibf">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ibf_slide_master</Template>
  <TotalTime>465</TotalTime>
  <Words>559</Words>
  <Application>Microsoft Office PowerPoint</Application>
  <PresentationFormat>On-screen Show (4:3)</PresentationFormat>
  <Paragraphs>121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ibf_slide_master</vt:lpstr>
      <vt:lpstr>Постапување на одбраната по приемот на обвинителниот акт Јордан Апостолски, адвокат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БЛАГОДАРИМЕ НА ВНИМАНИЕТО</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Letter of Contract N°2012/XXXXXX PPT Presentation</dc:title>
  <dc:creator>maene</dc:creator>
  <cp:lastModifiedBy>Windows</cp:lastModifiedBy>
  <cp:revision>34</cp:revision>
  <dcterms:created xsi:type="dcterms:W3CDTF">2012-12-10T10:10:00Z</dcterms:created>
  <dcterms:modified xsi:type="dcterms:W3CDTF">2014-06-02T16:38:59Z</dcterms:modified>
</cp:coreProperties>
</file>